
<file path=[Content_Types].xml><?xml version="1.0" encoding="utf-8"?>
<Types xmlns="http://schemas.openxmlformats.org/package/2006/content-types">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336" r:id="rId2"/>
    <p:sldId id="384" r:id="rId3"/>
    <p:sldId id="333" r:id="rId4"/>
    <p:sldId id="402" r:id="rId5"/>
    <p:sldId id="381" r:id="rId6"/>
    <p:sldId id="349" r:id="rId7"/>
    <p:sldId id="354" r:id="rId8"/>
    <p:sldId id="378" r:id="rId9"/>
    <p:sldId id="382" r:id="rId10"/>
    <p:sldId id="355" r:id="rId11"/>
    <p:sldId id="380" r:id="rId12"/>
    <p:sldId id="364" r:id="rId13"/>
    <p:sldId id="383" r:id="rId14"/>
    <p:sldId id="386" r:id="rId15"/>
    <p:sldId id="397" r:id="rId16"/>
    <p:sldId id="394" r:id="rId17"/>
    <p:sldId id="395" r:id="rId18"/>
    <p:sldId id="396" r:id="rId19"/>
    <p:sldId id="388" r:id="rId20"/>
    <p:sldId id="389" r:id="rId21"/>
    <p:sldId id="390" r:id="rId22"/>
    <p:sldId id="393" r:id="rId23"/>
    <p:sldId id="400" r:id="rId24"/>
    <p:sldId id="391" r:id="rId25"/>
    <p:sldId id="401" r:id="rId26"/>
    <p:sldId id="392" r:id="rId27"/>
    <p:sldId id="398" r:id="rId28"/>
    <p:sldId id="399"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52E"/>
    <a:srgbClr val="3DD8FF"/>
    <a:srgbClr val="43FF54"/>
    <a:srgbClr val="F989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765"/>
    <p:restoredTop sz="95735" autoAdjust="0"/>
  </p:normalViewPr>
  <p:slideViewPr>
    <p:cSldViewPr snapToGrid="0" snapToObjects="1">
      <p:cViewPr varScale="1">
        <p:scale>
          <a:sx n="93" d="100"/>
          <a:sy n="93" d="100"/>
        </p:scale>
        <p:origin x="224" y="408"/>
      </p:cViewPr>
      <p:guideLst>
        <p:guide orient="horz" pos="2160"/>
        <p:guide pos="2880"/>
      </p:guideLst>
    </p:cSldViewPr>
  </p:slideViewPr>
  <p:outlineViewPr>
    <p:cViewPr>
      <p:scale>
        <a:sx n="33" d="100"/>
        <a:sy n="33" d="100"/>
      </p:scale>
      <p:origin x="0" y="-5696"/>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89F9D6-0936-0A44-8D77-FCADF68F9906}" type="datetimeFigureOut">
              <a:rPr lang="en-US" smtClean="0"/>
              <a:t>9/26/21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A951B4-D45D-3C46-AC4A-CB7D1C8721AB}" type="slidenum">
              <a:rPr lang="en-US" smtClean="0"/>
              <a:t>‹#›</a:t>
            </a:fld>
            <a:endParaRPr lang="en-US"/>
          </a:p>
        </p:txBody>
      </p:sp>
    </p:spTree>
    <p:extLst>
      <p:ext uri="{BB962C8B-B14F-4D97-AF65-F5344CB8AC3E}">
        <p14:creationId xmlns:p14="http://schemas.microsoft.com/office/powerpoint/2010/main" val="41828606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err="1"/>
              <a:t>Je</a:t>
            </a:r>
            <a:r>
              <a:rPr lang="en-US" sz="4000" dirty="0"/>
              <a:t> </a:t>
            </a:r>
            <a:r>
              <a:rPr lang="en-US" sz="4000" dirty="0" err="1"/>
              <a:t>vais</a:t>
            </a:r>
            <a:r>
              <a:rPr lang="en-US" sz="4000" dirty="0"/>
              <a:t> </a:t>
            </a:r>
            <a:r>
              <a:rPr lang="en-US" sz="4000" dirty="0" err="1"/>
              <a:t>vous</a:t>
            </a:r>
            <a:r>
              <a:rPr lang="en-US" sz="4000" baseline="0" dirty="0"/>
              <a:t> </a:t>
            </a:r>
            <a:r>
              <a:rPr lang="en-US" sz="4000" baseline="0" dirty="0" err="1"/>
              <a:t>raconter</a:t>
            </a:r>
            <a:r>
              <a:rPr lang="en-US" sz="4000" baseline="0" dirty="0"/>
              <a:t> </a:t>
            </a:r>
            <a:r>
              <a:rPr lang="en-US" sz="4000" baseline="0" dirty="0" err="1"/>
              <a:t>l'histoire</a:t>
            </a:r>
            <a:r>
              <a:rPr lang="en-US" sz="4000" baseline="0" dirty="0"/>
              <a:t> de la </a:t>
            </a:r>
            <a:r>
              <a:rPr lang="en-US" sz="4000" baseline="0" dirty="0" err="1"/>
              <a:t>sélection</a:t>
            </a:r>
            <a:r>
              <a:rPr lang="en-US" sz="4000" baseline="0" dirty="0"/>
              <a:t> </a:t>
            </a:r>
            <a:r>
              <a:rPr lang="en-US" sz="4000" baseline="0" dirty="0" err="1"/>
              <a:t>naturelle</a:t>
            </a:r>
            <a:r>
              <a:rPr lang="en-US" sz="4000" baseline="0" dirty="0"/>
              <a:t>, qui </a:t>
            </a:r>
            <a:r>
              <a:rPr lang="en-US" sz="4000" baseline="0" dirty="0" err="1"/>
              <a:t>est</a:t>
            </a:r>
            <a:r>
              <a:rPr lang="en-US" sz="4000" baseline="0" dirty="0"/>
              <a:t> </a:t>
            </a:r>
            <a:r>
              <a:rPr lang="en-US" sz="4000" baseline="0" dirty="0" err="1"/>
              <a:t>responsable</a:t>
            </a:r>
            <a:r>
              <a:rPr lang="en-US" sz="4000" baseline="0" dirty="0"/>
              <a:t> de </a:t>
            </a:r>
            <a:r>
              <a:rPr lang="en-US" sz="4000" baseline="0" dirty="0" err="1"/>
              <a:t>toute</a:t>
            </a:r>
            <a:r>
              <a:rPr lang="en-US" sz="4000" baseline="0" dirty="0"/>
              <a:t> la </a:t>
            </a:r>
            <a:r>
              <a:rPr lang="en-US" sz="4000" baseline="0" dirty="0" err="1"/>
              <a:t>diversité</a:t>
            </a:r>
            <a:r>
              <a:rPr lang="en-US" sz="4000" baseline="0" dirty="0"/>
              <a:t> de la vie sur la </a:t>
            </a:r>
            <a:r>
              <a:rPr lang="en-US" sz="4000" baseline="0" dirty="0" err="1"/>
              <a:t>planète</a:t>
            </a:r>
            <a:r>
              <a:rPr lang="en-US" sz="4000" baseline="0" dirty="0"/>
              <a:t>.</a:t>
            </a:r>
            <a:endParaRPr lang="en-US" sz="4000" dirty="0"/>
          </a:p>
        </p:txBody>
      </p:sp>
      <p:sp>
        <p:nvSpPr>
          <p:cNvPr id="4" name="Slide Number Placeholder 3"/>
          <p:cNvSpPr>
            <a:spLocks noGrp="1"/>
          </p:cNvSpPr>
          <p:nvPr>
            <p:ph type="sldNum" sz="quarter" idx="10"/>
          </p:nvPr>
        </p:nvSpPr>
        <p:spPr/>
        <p:txBody>
          <a:bodyPr/>
          <a:lstStyle/>
          <a:p>
            <a:fld id="{CDA951B4-D45D-3C46-AC4A-CB7D1C8721AB}" type="slidenum">
              <a:rPr lang="en-US" smtClean="0"/>
              <a:t>1</a:t>
            </a:fld>
            <a:endParaRPr lang="en-US"/>
          </a:p>
        </p:txBody>
      </p:sp>
    </p:spTree>
    <p:extLst>
      <p:ext uri="{BB962C8B-B14F-4D97-AF65-F5344CB8AC3E}">
        <p14:creationId xmlns:p14="http://schemas.microsoft.com/office/powerpoint/2010/main" val="452463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13</a:t>
            </a:fld>
            <a:endParaRPr lang="en-US"/>
          </a:p>
        </p:txBody>
      </p:sp>
    </p:spTree>
    <p:extLst>
      <p:ext uri="{BB962C8B-B14F-4D97-AF65-F5344CB8AC3E}">
        <p14:creationId xmlns:p14="http://schemas.microsoft.com/office/powerpoint/2010/main" val="3080975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err="1"/>
              <a:t>Je</a:t>
            </a:r>
            <a:r>
              <a:rPr lang="en-US" sz="4000" dirty="0"/>
              <a:t> </a:t>
            </a:r>
            <a:r>
              <a:rPr lang="en-US" sz="4000" dirty="0" err="1"/>
              <a:t>vais</a:t>
            </a:r>
            <a:r>
              <a:rPr lang="en-US" sz="4000" dirty="0"/>
              <a:t> </a:t>
            </a:r>
            <a:r>
              <a:rPr lang="en-US" sz="4000" dirty="0" err="1"/>
              <a:t>vous</a:t>
            </a:r>
            <a:r>
              <a:rPr lang="en-US" sz="4000" baseline="0" dirty="0"/>
              <a:t> </a:t>
            </a:r>
            <a:r>
              <a:rPr lang="en-US" sz="4000" baseline="0" dirty="0" err="1"/>
              <a:t>raconter</a:t>
            </a:r>
            <a:r>
              <a:rPr lang="en-US" sz="4000" baseline="0" dirty="0"/>
              <a:t> </a:t>
            </a:r>
            <a:r>
              <a:rPr lang="en-US" sz="4000" baseline="0" dirty="0" err="1"/>
              <a:t>l'histoire</a:t>
            </a:r>
            <a:r>
              <a:rPr lang="en-US" sz="4000" baseline="0" dirty="0"/>
              <a:t> de la </a:t>
            </a:r>
            <a:r>
              <a:rPr lang="en-US" sz="4000" baseline="0" dirty="0" err="1"/>
              <a:t>sélection</a:t>
            </a:r>
            <a:r>
              <a:rPr lang="en-US" sz="4000" baseline="0" dirty="0"/>
              <a:t> </a:t>
            </a:r>
            <a:r>
              <a:rPr lang="en-US" sz="4000" baseline="0" dirty="0" err="1"/>
              <a:t>naturelle</a:t>
            </a:r>
            <a:r>
              <a:rPr lang="en-US" sz="4000" baseline="0" dirty="0"/>
              <a:t>, qui </a:t>
            </a:r>
            <a:r>
              <a:rPr lang="en-US" sz="4000" baseline="0" dirty="0" err="1"/>
              <a:t>est</a:t>
            </a:r>
            <a:r>
              <a:rPr lang="en-US" sz="4000" baseline="0" dirty="0"/>
              <a:t> </a:t>
            </a:r>
            <a:r>
              <a:rPr lang="en-US" sz="4000" baseline="0" dirty="0" err="1"/>
              <a:t>responsable</a:t>
            </a:r>
            <a:r>
              <a:rPr lang="en-US" sz="4000" baseline="0" dirty="0"/>
              <a:t> de </a:t>
            </a:r>
            <a:r>
              <a:rPr lang="en-US" sz="4000" baseline="0" dirty="0" err="1"/>
              <a:t>toute</a:t>
            </a:r>
            <a:r>
              <a:rPr lang="en-US" sz="4000" baseline="0" dirty="0"/>
              <a:t> la </a:t>
            </a:r>
            <a:r>
              <a:rPr lang="en-US" sz="4000" baseline="0" dirty="0" err="1"/>
              <a:t>diversité</a:t>
            </a:r>
            <a:r>
              <a:rPr lang="en-US" sz="4000" baseline="0" dirty="0"/>
              <a:t> de la vie sur la </a:t>
            </a:r>
            <a:r>
              <a:rPr lang="en-US" sz="4000" baseline="0" dirty="0" err="1"/>
              <a:t>planète</a:t>
            </a:r>
            <a:r>
              <a:rPr lang="en-US" sz="4000" baseline="0" dirty="0"/>
              <a:t>.</a:t>
            </a:r>
            <a:endParaRPr lang="en-US" sz="4000" dirty="0"/>
          </a:p>
        </p:txBody>
      </p:sp>
      <p:sp>
        <p:nvSpPr>
          <p:cNvPr id="4" name="Slide Number Placeholder 3"/>
          <p:cNvSpPr>
            <a:spLocks noGrp="1"/>
          </p:cNvSpPr>
          <p:nvPr>
            <p:ph type="sldNum" sz="quarter" idx="10"/>
          </p:nvPr>
        </p:nvSpPr>
        <p:spPr/>
        <p:txBody>
          <a:bodyPr/>
          <a:lstStyle/>
          <a:p>
            <a:fld id="{CDA951B4-D45D-3C46-AC4A-CB7D1C8721AB}" type="slidenum">
              <a:rPr lang="en-US" smtClean="0"/>
              <a:t>2</a:t>
            </a:fld>
            <a:endParaRPr lang="en-US"/>
          </a:p>
        </p:txBody>
      </p:sp>
    </p:spTree>
    <p:extLst>
      <p:ext uri="{BB962C8B-B14F-4D97-AF65-F5344CB8AC3E}">
        <p14:creationId xmlns:p14="http://schemas.microsoft.com/office/powerpoint/2010/main" val="1375728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3</a:t>
            </a:fld>
            <a:endParaRPr lang="en-US"/>
          </a:p>
        </p:txBody>
      </p:sp>
    </p:spTree>
    <p:extLst>
      <p:ext uri="{BB962C8B-B14F-4D97-AF65-F5344CB8AC3E}">
        <p14:creationId xmlns:p14="http://schemas.microsoft.com/office/powerpoint/2010/main" val="2290966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(a) and interpatient (b) genetic distances, averaged over patients, at different positions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The upper and lower histograms in each figure correspond to synonymous and nonsynonymous sites, respectively. Dots on the upper horizontal line in panel a show the positions of sporadic mutations (seen only once in the data set).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6</a:t>
            </a:fld>
            <a:endParaRPr lang="en-US"/>
          </a:p>
        </p:txBody>
      </p:sp>
    </p:spTree>
    <p:extLst>
      <p:ext uri="{BB962C8B-B14F-4D97-AF65-F5344CB8AC3E}">
        <p14:creationId xmlns:p14="http://schemas.microsoft.com/office/powerpoint/2010/main" val="96824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Time dependence of the mutant frequency at different initial </a:t>
            </a:r>
            <a:r>
              <a:rPr lang="en-GB" sz="1200" kern="1200" dirty="0" err="1">
                <a:solidFill>
                  <a:schemeClr val="tx1"/>
                </a:solidFill>
                <a:effectLst/>
                <a:latin typeface="+mn-lt"/>
                <a:ea typeface="+mn-ea"/>
                <a:cs typeface="+mn-cs"/>
              </a:rPr>
              <a:t>popu</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lations</a:t>
            </a:r>
            <a:r>
              <a:rPr lang="en-GB" sz="1200" kern="1200" dirty="0">
                <a:solidFill>
                  <a:schemeClr val="tx1"/>
                </a:solidFill>
                <a:effectLst/>
                <a:latin typeface="+mn-lt"/>
                <a:ea typeface="+mn-ea"/>
                <a:cs typeface="+mn-cs"/>
              </a:rPr>
              <a:t>: purely mutant (reversion) (thicker line in upper panel), purely wild type (accumulation) (lower panel), or 50% mutant (growth competition) (dashed line). The thinner curve shows the </a:t>
            </a: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genetic distance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 during reversion. The horizontal bar is the time interval during which the base would be classified as variable (5 to 95%). Values shown in the upper left corner </a:t>
            </a:r>
            <a:r>
              <a:rPr lang="en-GB" sz="1200" kern="1200" dirty="0" err="1">
                <a:solidFill>
                  <a:schemeClr val="tx1"/>
                </a:solidFill>
                <a:effectLst/>
                <a:latin typeface="+mn-lt"/>
                <a:ea typeface="+mn-ea"/>
                <a:cs typeface="+mn-cs"/>
              </a:rPr>
              <a:t>corre</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spond</a:t>
            </a:r>
            <a:r>
              <a:rPr lang="en-GB" sz="1200" kern="1200" dirty="0">
                <a:solidFill>
                  <a:schemeClr val="tx1"/>
                </a:solidFill>
                <a:effectLst/>
                <a:latin typeface="+mn-lt"/>
                <a:ea typeface="+mn-ea"/>
                <a:cs typeface="+mn-cs"/>
              </a:rPr>
              <a:t> to parameters as follows: the forward (wild type 3 mutant) and reverse mutation rates,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f and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corresponding to either A or C wild type; the </a:t>
            </a:r>
            <a:r>
              <a:rPr lang="en-GB" sz="1200" kern="1200" dirty="0" err="1">
                <a:solidFill>
                  <a:schemeClr val="tx1"/>
                </a:solidFill>
                <a:effectLst/>
                <a:latin typeface="+mn-lt"/>
                <a:ea typeface="+mn-ea"/>
                <a:cs typeface="+mn-cs"/>
              </a:rPr>
              <a:t>repli</a:t>
            </a:r>
            <a:r>
              <a:rPr lang="en-GB" sz="1200" kern="1200" dirty="0">
                <a:solidFill>
                  <a:schemeClr val="tx1"/>
                </a:solidFill>
                <a:effectLst/>
                <a:latin typeface="+mn-lt"/>
                <a:ea typeface="+mn-ea"/>
                <a:cs typeface="+mn-cs"/>
              </a:rPr>
              <a:t>- cation cycle time,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 and selection coefficient, </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 The reversion half-time,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is given by the equation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a:t>
            </a:r>
            <a:r>
              <a:rPr lang="en-FR" sz="1200" kern="1200" dirty="0">
                <a:solidFill>
                  <a:schemeClr val="tx1"/>
                </a:solidFill>
                <a:effectLst/>
                <a:latin typeface="+mn-lt"/>
                <a:ea typeface="+mn-ea"/>
                <a:cs typeface="+mn-cs"/>
              </a:rPr>
              <a:t>􏰇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)ln(</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7</a:t>
            </a:fld>
            <a:endParaRPr lang="en-US"/>
          </a:p>
        </p:txBody>
      </p:sp>
    </p:spTree>
    <p:extLst>
      <p:ext uri="{BB962C8B-B14F-4D97-AF65-F5344CB8AC3E}">
        <p14:creationId xmlns:p14="http://schemas.microsoft.com/office/powerpoint/2010/main" val="1149551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Time dependence of the mutant frequency at different initial </a:t>
            </a:r>
            <a:r>
              <a:rPr lang="en-GB" sz="1200" kern="1200" dirty="0" err="1">
                <a:solidFill>
                  <a:schemeClr val="tx1"/>
                </a:solidFill>
                <a:effectLst/>
                <a:latin typeface="+mn-lt"/>
                <a:ea typeface="+mn-ea"/>
                <a:cs typeface="+mn-cs"/>
              </a:rPr>
              <a:t>popu</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lations</a:t>
            </a:r>
            <a:r>
              <a:rPr lang="en-GB" sz="1200" kern="1200" dirty="0">
                <a:solidFill>
                  <a:schemeClr val="tx1"/>
                </a:solidFill>
                <a:effectLst/>
                <a:latin typeface="+mn-lt"/>
                <a:ea typeface="+mn-ea"/>
                <a:cs typeface="+mn-cs"/>
              </a:rPr>
              <a:t>: purely mutant (reversion) (thicker line in upper panel), purely wild type (accumulation) (lower panel), or 50% mutant (growth competition) (dashed line). The thinner curve shows the </a:t>
            </a: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genetic distance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 during reversion. The horizontal bar is the time interval during which the base would be classified as variable (5 to 95%). Values shown in the upper left corner </a:t>
            </a:r>
            <a:r>
              <a:rPr lang="en-GB" sz="1200" kern="1200" dirty="0" err="1">
                <a:solidFill>
                  <a:schemeClr val="tx1"/>
                </a:solidFill>
                <a:effectLst/>
                <a:latin typeface="+mn-lt"/>
                <a:ea typeface="+mn-ea"/>
                <a:cs typeface="+mn-cs"/>
              </a:rPr>
              <a:t>corre</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spond</a:t>
            </a:r>
            <a:r>
              <a:rPr lang="en-GB" sz="1200" kern="1200" dirty="0">
                <a:solidFill>
                  <a:schemeClr val="tx1"/>
                </a:solidFill>
                <a:effectLst/>
                <a:latin typeface="+mn-lt"/>
                <a:ea typeface="+mn-ea"/>
                <a:cs typeface="+mn-cs"/>
              </a:rPr>
              <a:t> to parameters as follows: the forward (wild type 3 mutant) and reverse mutation rates,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f and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corresponding to either A or C wild type; the </a:t>
            </a:r>
            <a:r>
              <a:rPr lang="en-GB" sz="1200" kern="1200" dirty="0" err="1">
                <a:solidFill>
                  <a:schemeClr val="tx1"/>
                </a:solidFill>
                <a:effectLst/>
                <a:latin typeface="+mn-lt"/>
                <a:ea typeface="+mn-ea"/>
                <a:cs typeface="+mn-cs"/>
              </a:rPr>
              <a:t>repli</a:t>
            </a:r>
            <a:r>
              <a:rPr lang="en-GB" sz="1200" kern="1200" dirty="0">
                <a:solidFill>
                  <a:schemeClr val="tx1"/>
                </a:solidFill>
                <a:effectLst/>
                <a:latin typeface="+mn-lt"/>
                <a:ea typeface="+mn-ea"/>
                <a:cs typeface="+mn-cs"/>
              </a:rPr>
              <a:t>- cation cycle time,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 and selection coefficient, </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 The reversion half-time,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is given by the equation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a:t>
            </a:r>
            <a:r>
              <a:rPr lang="en-FR" sz="1200" kern="1200" dirty="0">
                <a:solidFill>
                  <a:schemeClr val="tx1"/>
                </a:solidFill>
                <a:effectLst/>
                <a:latin typeface="+mn-lt"/>
                <a:ea typeface="+mn-ea"/>
                <a:cs typeface="+mn-cs"/>
              </a:rPr>
              <a:t>􏰇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)ln(</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8</a:t>
            </a:fld>
            <a:endParaRPr lang="en-US"/>
          </a:p>
        </p:txBody>
      </p:sp>
    </p:spTree>
    <p:extLst>
      <p:ext uri="{BB962C8B-B14F-4D97-AF65-F5344CB8AC3E}">
        <p14:creationId xmlns:p14="http://schemas.microsoft.com/office/powerpoint/2010/main" val="3405593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10</a:t>
            </a:fld>
            <a:endParaRPr lang="en-US"/>
          </a:p>
        </p:txBody>
      </p:sp>
    </p:spTree>
    <p:extLst>
      <p:ext uri="{BB962C8B-B14F-4D97-AF65-F5344CB8AC3E}">
        <p14:creationId xmlns:p14="http://schemas.microsoft.com/office/powerpoint/2010/main" val="3008457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11</a:t>
            </a:fld>
            <a:endParaRPr lang="en-US"/>
          </a:p>
        </p:txBody>
      </p:sp>
    </p:spTree>
    <p:extLst>
      <p:ext uri="{BB962C8B-B14F-4D97-AF65-F5344CB8AC3E}">
        <p14:creationId xmlns:p14="http://schemas.microsoft.com/office/powerpoint/2010/main" val="949344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12</a:t>
            </a:fld>
            <a:endParaRPr lang="en-US"/>
          </a:p>
        </p:txBody>
      </p:sp>
    </p:spTree>
    <p:extLst>
      <p:ext uri="{BB962C8B-B14F-4D97-AF65-F5344CB8AC3E}">
        <p14:creationId xmlns:p14="http://schemas.microsoft.com/office/powerpoint/2010/main" val="2875738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88"/>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4208929"/>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ru-RU"/>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Click to edit Master subtitle style</a:t>
            </a:r>
            <a:endParaRPr dirty="0"/>
          </a:p>
        </p:txBody>
      </p:sp>
      <p:sp>
        <p:nvSpPr>
          <p:cNvPr id="4" name="Date Placeholder 3"/>
          <p:cNvSpPr>
            <a:spLocks noGrp="1"/>
          </p:cNvSpPr>
          <p:nvPr>
            <p:ph type="dt" sz="half" idx="10"/>
          </p:nvPr>
        </p:nvSpPr>
        <p:spPr>
          <a:xfrm>
            <a:off x="3276600" y="390525"/>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fld id="{B1A24CD3-204F-4468-8EE4-28A6668D006A}" type="datetimeFigureOut">
              <a:rPr lang="en-US" smtClean="0"/>
              <a:t>9/26/21</a:t>
            </a:fld>
            <a:endParaRPr lang="en-US"/>
          </a:p>
        </p:txBody>
      </p:sp>
      <p:sp>
        <p:nvSpPr>
          <p:cNvPr id="5" name="Footer Placeholder 4"/>
          <p:cNvSpPr>
            <a:spLocks noGrp="1"/>
          </p:cNvSpPr>
          <p:nvPr>
            <p:ph type="ftr" sz="quarter" idx="11"/>
          </p:nvPr>
        </p:nvSpPr>
        <p:spPr>
          <a:xfrm>
            <a:off x="3218688" y="6356350"/>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p>
        </p:txBody>
      </p:sp>
      <p:sp>
        <p:nvSpPr>
          <p:cNvPr id="6" name="Slide Number Placeholder 5"/>
          <p:cNvSpPr>
            <a:spLocks noGrp="1"/>
          </p:cNvSpPr>
          <p:nvPr>
            <p:ph type="sldNum" sz="quarter" idx="12"/>
          </p:nvPr>
        </p:nvSpPr>
        <p:spPr>
          <a:xfrm>
            <a:off x="8256494"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9/26/21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0" name="Content Placeholder 2"/>
          <p:cNvSpPr>
            <a:spLocks noGrp="1"/>
          </p:cNvSpPr>
          <p:nvPr>
            <p:ph sz="half" idx="14"/>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9/26/21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1" name="Content Placeholder 2"/>
          <p:cNvSpPr>
            <a:spLocks noGrp="1"/>
          </p:cNvSpPr>
          <p:nvPr>
            <p:ph sz="half" idx="14"/>
          </p:nvPr>
        </p:nvSpPr>
        <p:spPr>
          <a:xfrm>
            <a:off x="45720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Date Placeholder 2"/>
          <p:cNvSpPr>
            <a:spLocks noGrp="1"/>
          </p:cNvSpPr>
          <p:nvPr>
            <p:ph type="dt" sz="half" idx="10"/>
          </p:nvPr>
        </p:nvSpPr>
        <p:spPr/>
        <p:txBody>
          <a:bodyPr/>
          <a:lstStyle/>
          <a:p>
            <a:fld id="{B1A24CD3-204F-4468-8EE4-28A6668D006A}" type="datetimeFigureOut">
              <a:rPr lang="en-US" smtClean="0"/>
              <a:t>9/26/21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B1A24CD3-204F-4468-8EE4-28A6668D006A}" type="datetimeFigureOut">
              <a:rPr lang="en-US" smtClean="0"/>
              <a:t>9/26/21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ru-RU"/>
              <a:t>Click to edit Master title style</a:t>
            </a:r>
            <a:endParaRPr/>
          </a:p>
        </p:txBody>
      </p:sp>
      <p:sp>
        <p:nvSpPr>
          <p:cNvPr id="3" name="Content Placeholder 2"/>
          <p:cNvSpPr>
            <a:spLocks noGrp="1"/>
          </p:cNvSpPr>
          <p:nvPr>
            <p:ph idx="1"/>
          </p:nvPr>
        </p:nvSpPr>
        <p:spPr>
          <a:xfrm>
            <a:off x="4762052" y="990600"/>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9/26/21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ru-RU"/>
              <a:t>Click to edit Master title style</a:t>
            </a:r>
            <a:endParaRPr/>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a:xfrm>
            <a:off x="161365" y="6124014"/>
            <a:ext cx="1752600" cy="365125"/>
          </a:xfrm>
        </p:spPr>
        <p:txBody>
          <a:bodyPr/>
          <a:lstStyle>
            <a:lvl1pPr algn="l">
              <a:defRPr/>
            </a:lvl1pPr>
          </a:lstStyle>
          <a:p>
            <a:fld id="{B1A24CD3-204F-4468-8EE4-28A6668D006A}" type="datetimeFigureOut">
              <a:rPr lang="en-US" smtClean="0"/>
              <a:t>9/26/21</a:t>
            </a:fld>
            <a:endParaRPr lang="en-US"/>
          </a:p>
        </p:txBody>
      </p:sp>
      <p:sp>
        <p:nvSpPr>
          <p:cNvPr id="6" name="Footer Placeholder 5"/>
          <p:cNvSpPr>
            <a:spLocks noGrp="1"/>
          </p:cNvSpPr>
          <p:nvPr>
            <p:ph type="ftr" sz="quarter" idx="11"/>
          </p:nvPr>
        </p:nvSpPr>
        <p:spPr>
          <a:xfrm>
            <a:off x="174812" y="6356350"/>
            <a:ext cx="3863788" cy="365125"/>
          </a:xfrm>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10" name="Picture Placeholder 9"/>
          <p:cNvSpPr>
            <a:spLocks noGrp="1"/>
          </p:cNvSpPr>
          <p:nvPr>
            <p:ph type="pic" sz="quarter" idx="13"/>
          </p:nvPr>
        </p:nvSpPr>
        <p:spPr>
          <a:xfrm>
            <a:off x="4760258" y="990600"/>
            <a:ext cx="4096512" cy="5611813"/>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5"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ru-RU"/>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9/26/21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1"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ru-RU"/>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9/26/21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10" name="Picture Placeholder 2"/>
          <p:cNvSpPr>
            <a:spLocks noGrp="1"/>
          </p:cNvSpPr>
          <p:nvPr>
            <p:ph type="pic" idx="13"/>
          </p:nvPr>
        </p:nvSpPr>
        <p:spPr>
          <a:xfrm>
            <a:off x="3352800" y="268288"/>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11" name="Picture Placeholder 2"/>
          <p:cNvSpPr>
            <a:spLocks noGrp="1"/>
          </p:cNvSpPr>
          <p:nvPr>
            <p:ph type="pic" idx="14"/>
          </p:nvPr>
        </p:nvSpPr>
        <p:spPr>
          <a:xfrm>
            <a:off x="33528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12" name="Picture Placeholder 2"/>
          <p:cNvSpPr>
            <a:spLocks noGrp="1"/>
          </p:cNvSpPr>
          <p:nvPr>
            <p:ph type="pic" idx="15"/>
          </p:nvPr>
        </p:nvSpPr>
        <p:spPr>
          <a:xfrm>
            <a:off x="57505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t>9/26/21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543799" y="1035424"/>
            <a:ext cx="1322295" cy="5090739"/>
          </a:xfrm>
        </p:spPr>
        <p:txBody>
          <a:bodyPr vert="eaVert" anchor="t" anchorCtr="0"/>
          <a:lstStyle/>
          <a:p>
            <a:r>
              <a:rPr lang="ru-RU"/>
              <a:t>Click to edit Master title style</a:t>
            </a:r>
            <a:endParaRPr/>
          </a:p>
        </p:txBody>
      </p:sp>
      <p:sp>
        <p:nvSpPr>
          <p:cNvPr id="3" name="Vertical Text Placeholder 2"/>
          <p:cNvSpPr>
            <a:spLocks noGrp="1"/>
          </p:cNvSpPr>
          <p:nvPr>
            <p:ph type="body" orient="vert" idx="1"/>
          </p:nvPr>
        </p:nvSpPr>
        <p:spPr>
          <a:xfrm>
            <a:off x="457200" y="1035424"/>
            <a:ext cx="6019800" cy="5109789"/>
          </a:xfrm>
        </p:spPr>
        <p:txBody>
          <a:bodyPr vert="eaVert"/>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t>9/26/21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Content Placeholder 2"/>
          <p:cNvSpPr>
            <a:spLocks noGrp="1"/>
          </p:cNvSpPr>
          <p:nvPr>
            <p:ph idx="1"/>
          </p:nvPr>
        </p:nvSpPr>
        <p:spPr/>
        <p:txBody>
          <a:bodyPr/>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B1A24CD3-204F-4468-8EE4-28A6668D006A}" type="datetimeFigureOut">
              <a:rPr lang="en-US" smtClean="0"/>
              <a:t>9/26/21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399" y="4171950"/>
            <a:ext cx="5457919" cy="1085850"/>
          </a:xfrm>
        </p:spPr>
        <p:txBody>
          <a:bodyPr>
            <a:normAutofit/>
          </a:bodyPr>
          <a:lstStyle>
            <a:lvl1pPr>
              <a:defRPr sz="4600"/>
            </a:lvl1pPr>
          </a:lstStyle>
          <a:p>
            <a:r>
              <a:rPr lang="ru-RU"/>
              <a:t>Click to edit Master title style</a:t>
            </a:r>
            <a:endParaRPr/>
          </a:p>
        </p:txBody>
      </p:sp>
      <p:sp>
        <p:nvSpPr>
          <p:cNvPr id="3" name="Subtitle 2"/>
          <p:cNvSpPr>
            <a:spLocks noGrp="1"/>
          </p:cNvSpPr>
          <p:nvPr>
            <p:ph type="subTitle" idx="1"/>
          </p:nvPr>
        </p:nvSpPr>
        <p:spPr>
          <a:xfrm>
            <a:off x="3200401" y="5257799"/>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Click to edit Master subtitle style</a:t>
            </a:r>
            <a:endParaRPr dirty="0"/>
          </a:p>
        </p:txBody>
      </p:sp>
      <p:sp>
        <p:nvSpPr>
          <p:cNvPr id="4" name="Date Placeholder 3"/>
          <p:cNvSpPr>
            <a:spLocks noGrp="1"/>
          </p:cNvSpPr>
          <p:nvPr>
            <p:ph type="dt" sz="half" idx="10"/>
          </p:nvPr>
        </p:nvSpPr>
        <p:spPr>
          <a:xfrm>
            <a:off x="3276600" y="389965"/>
            <a:ext cx="5499847" cy="365125"/>
          </a:xfrm>
        </p:spPr>
        <p:txBody>
          <a:bodyPr/>
          <a:lstStyle>
            <a:lvl1pPr>
              <a:defRPr sz="2200" b="0" baseline="0">
                <a:solidFill>
                  <a:schemeClr val="bg1"/>
                </a:solidFill>
              </a:defRPr>
            </a:lvl1pPr>
          </a:lstStyle>
          <a:p>
            <a:fld id="{B1A24CD3-204F-4468-8EE4-28A6668D006A}" type="datetimeFigureOut">
              <a:rPr lang="en-US" smtClean="0"/>
              <a:t>9/26/21</a:t>
            </a:fld>
            <a:endParaRPr lang="en-US"/>
          </a:p>
        </p:txBody>
      </p:sp>
      <p:sp>
        <p:nvSpPr>
          <p:cNvPr id="5" name="Footer Placeholder 4"/>
          <p:cNvSpPr>
            <a:spLocks noGrp="1"/>
          </p:cNvSpPr>
          <p:nvPr>
            <p:ph type="ftr" sz="quarter" idx="11"/>
          </p:nvPr>
        </p:nvSpPr>
        <p:spPr>
          <a:xfrm>
            <a:off x="3213847" y="6356350"/>
            <a:ext cx="4734112" cy="365125"/>
          </a:xfrm>
        </p:spPr>
        <p:txBody>
          <a:bodyPr/>
          <a:lstStyle/>
          <a:p>
            <a:endParaRPr lang="en-US"/>
          </a:p>
        </p:txBody>
      </p:sp>
      <p:sp>
        <p:nvSpPr>
          <p:cNvPr id="6" name="Slide Number Placeholder 5"/>
          <p:cNvSpPr>
            <a:spLocks noGrp="1"/>
          </p:cNvSpPr>
          <p:nvPr>
            <p:ph type="sldNum" sz="quarter" idx="12"/>
          </p:nvPr>
        </p:nvSpPr>
        <p:spPr>
          <a:xfrm>
            <a:off x="8265459"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3200400" y="2877671"/>
            <a:ext cx="5646867" cy="1280160"/>
          </a:xfrm>
        </p:spPr>
        <p:txBody>
          <a:bodyPr/>
          <a:lstStyle>
            <a:lvl1pPr>
              <a:buNone/>
              <a:defRPr/>
            </a:lvl1pPr>
          </a:lstStyle>
          <a:p>
            <a:r>
              <a:rPr lang="ru-RU"/>
              <a:t>Drag picture to placeholder or click icon to add</a:t>
            </a:r>
            <a:endParaRPr/>
          </a:p>
        </p:txBody>
      </p:sp>
      <p:sp>
        <p:nvSpPr>
          <p:cNvPr id="10" name="Rectangle 9"/>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78423" y="914400"/>
            <a:ext cx="6508377" cy="1143000"/>
          </a:xfrm>
        </p:spPr>
        <p:txBody>
          <a:bodyPr/>
          <a:lstStyle/>
          <a:p>
            <a:r>
              <a:rPr lang="ru-RU"/>
              <a:t>Click to edit Master title style</a:t>
            </a:r>
            <a:endParaRPr/>
          </a:p>
        </p:txBody>
      </p:sp>
      <p:sp>
        <p:nvSpPr>
          <p:cNvPr id="3" name="Content Placeholder 2"/>
          <p:cNvSpPr>
            <a:spLocks noGrp="1"/>
          </p:cNvSpPr>
          <p:nvPr>
            <p:ph idx="1"/>
          </p:nvPr>
        </p:nvSpPr>
        <p:spPr>
          <a:xfrm>
            <a:off x="2178423" y="2209800"/>
            <a:ext cx="6508377" cy="3916363"/>
          </a:xfrm>
        </p:spPr>
        <p:txBody>
          <a:bodyPr/>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B1A24CD3-204F-4468-8EE4-28A6668D006A}" type="datetimeFigureOut">
              <a:rPr lang="en-US" smtClean="0"/>
              <a:t>9/26/21</a:t>
            </a:fld>
            <a:endParaRPr lang="en-US"/>
          </a:p>
        </p:txBody>
      </p:sp>
      <p:sp>
        <p:nvSpPr>
          <p:cNvPr id="5" name="Footer Placeholder 4"/>
          <p:cNvSpPr>
            <a:spLocks noGrp="1"/>
          </p:cNvSpPr>
          <p:nvPr>
            <p:ph type="ftr" sz="quarter" idx="11"/>
          </p:nvPr>
        </p:nvSpPr>
        <p:spPr>
          <a:xfrm>
            <a:off x="2178423" y="6356350"/>
            <a:ext cx="4926852" cy="365125"/>
          </a:xfrm>
        </p:spPr>
        <p:txBody>
          <a:bodyPr/>
          <a:lstStyle/>
          <a:p>
            <a:endParaRPr lang="en-US"/>
          </a:p>
        </p:txBody>
      </p:sp>
      <p:sp>
        <p:nvSpPr>
          <p:cNvPr id="6" name="Slide Number Placeholder 5"/>
          <p:cNvSpPr>
            <a:spLocks noGrp="1"/>
          </p:cNvSpPr>
          <p:nvPr>
            <p:ph type="sldNum" sz="quarter" idx="12"/>
          </p:nvPr>
        </p:nvSpPr>
        <p:spPr>
          <a:xfrm>
            <a:off x="331694" y="361016"/>
            <a:ext cx="506506" cy="365125"/>
          </a:xfrm>
        </p:spPr>
        <p:txBody>
          <a:body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269875" y="1976718"/>
            <a:ext cx="1645920" cy="4625788"/>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2"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09801" y="3429000"/>
            <a:ext cx="4966446" cy="1398494"/>
          </a:xfrm>
        </p:spPr>
        <p:txBody>
          <a:bodyPr anchor="b" anchorCtr="0"/>
          <a:lstStyle>
            <a:lvl1pPr algn="r">
              <a:defRPr sz="4600" b="0" cap="none" baseline="0"/>
            </a:lvl1pPr>
          </a:lstStyle>
          <a:p>
            <a:r>
              <a:rPr lang="ru-RU"/>
              <a:t>Click to edit Master title style</a:t>
            </a:r>
            <a:endParaRPr/>
          </a:p>
        </p:txBody>
      </p:sp>
      <p:sp>
        <p:nvSpPr>
          <p:cNvPr id="3" name="Text Placeholder 2"/>
          <p:cNvSpPr>
            <a:spLocks noGrp="1"/>
          </p:cNvSpPr>
          <p:nvPr>
            <p:ph type="body" idx="1"/>
          </p:nvPr>
        </p:nvSpPr>
        <p:spPr>
          <a:xfrm>
            <a:off x="2209801"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4" name="Date Placeholder 3"/>
          <p:cNvSpPr>
            <a:spLocks noGrp="1"/>
          </p:cNvSpPr>
          <p:nvPr>
            <p:ph type="dt" sz="half" idx="10"/>
          </p:nvPr>
        </p:nvSpPr>
        <p:spPr>
          <a:xfrm>
            <a:off x="5562600" y="6356350"/>
            <a:ext cx="1622612" cy="365125"/>
          </a:xfrm>
        </p:spPr>
        <p:txBody>
          <a:bodyPr/>
          <a:lstStyle/>
          <a:p>
            <a:fld id="{B1A24CD3-204F-4468-8EE4-28A6668D006A}" type="datetimeFigureOut">
              <a:rPr lang="en-US" smtClean="0"/>
              <a:t>9/26/21</a:t>
            </a:fld>
            <a:endParaRPr lang="en-US"/>
          </a:p>
        </p:txBody>
      </p:sp>
      <p:sp>
        <p:nvSpPr>
          <p:cNvPr id="5" name="Footer Placeholder 4"/>
          <p:cNvSpPr>
            <a:spLocks noGrp="1"/>
          </p:cNvSpPr>
          <p:nvPr>
            <p:ph type="ftr" sz="quarter" idx="11"/>
          </p:nvPr>
        </p:nvSpPr>
        <p:spPr>
          <a:xfrm>
            <a:off x="174812" y="6356350"/>
            <a:ext cx="5311588" cy="365125"/>
          </a:xfrm>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6"/>
            <a:ext cx="2971800" cy="1844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720354" y="3429001"/>
            <a:ext cx="4966446" cy="1398494"/>
          </a:xfrm>
        </p:spPr>
        <p:txBody>
          <a:bodyPr anchor="b" anchorCtr="0"/>
          <a:lstStyle>
            <a:lvl1pPr algn="r">
              <a:defRPr sz="4600" b="0" cap="none" baseline="0"/>
            </a:lvl1pPr>
          </a:lstStyle>
          <a:p>
            <a:r>
              <a:rPr lang="ru-RU"/>
              <a:t>Click to edit Master title style</a:t>
            </a:r>
            <a:endParaRPr/>
          </a:p>
        </p:txBody>
      </p:sp>
      <p:sp>
        <p:nvSpPr>
          <p:cNvPr id="3" name="Text Placeholder 2"/>
          <p:cNvSpPr>
            <a:spLocks noGrp="1"/>
          </p:cNvSpPr>
          <p:nvPr>
            <p:ph type="body" idx="1"/>
          </p:nvPr>
        </p:nvSpPr>
        <p:spPr>
          <a:xfrm>
            <a:off x="3720354"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6" name="Slide Number Placeholder 5"/>
          <p:cNvSpPr>
            <a:spLocks noGrp="1"/>
          </p:cNvSpPr>
          <p:nvPr>
            <p:ph type="sldNum" sz="quarter" idx="12"/>
          </p:nvPr>
        </p:nvSpPr>
        <p:spPr>
          <a:xfrm>
            <a:off x="351212" y="6104965"/>
            <a:ext cx="506506" cy="365125"/>
          </a:xfrm>
        </p:spPr>
        <p:txBody>
          <a:body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269874" y="268288"/>
            <a:ext cx="2971800" cy="4438650"/>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Content Placeholder 3"/>
          <p:cNvSpPr>
            <a:spLocks noGrp="1"/>
          </p:cNvSpPr>
          <p:nvPr>
            <p:ph sz="half" idx="2"/>
          </p:nvPr>
        </p:nvSpPr>
        <p:spPr>
          <a:xfrm>
            <a:off x="428244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9/26/21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88352" cy="1143000"/>
          </a:xfrm>
        </p:spPr>
        <p:txBody>
          <a:bodyPr/>
          <a:lstStyle>
            <a:lvl1pPr>
              <a:defRPr/>
            </a:lvl1pPr>
          </a:lstStyle>
          <a:p>
            <a:r>
              <a:rPr lang="ru-RU"/>
              <a:t>Click to edit Master title style</a:t>
            </a:r>
            <a:endParaRPr/>
          </a:p>
        </p:txBody>
      </p:sp>
      <p:sp>
        <p:nvSpPr>
          <p:cNvPr id="3" name="Text Placeholder 2"/>
          <p:cNvSpPr>
            <a:spLocks noGrp="1"/>
          </p:cNvSpPr>
          <p:nvPr>
            <p:ph type="body" idx="1"/>
          </p:nvPr>
        </p:nvSpPr>
        <p:spPr>
          <a:xfrm>
            <a:off x="457200"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Click to edit Master text styles</a:t>
            </a:r>
          </a:p>
        </p:txBody>
      </p:sp>
      <p:sp>
        <p:nvSpPr>
          <p:cNvPr id="4" name="Content Placeholder 3"/>
          <p:cNvSpPr>
            <a:spLocks noGrp="1"/>
          </p:cNvSpPr>
          <p:nvPr>
            <p:ph sz="half" idx="2"/>
          </p:nvPr>
        </p:nvSpPr>
        <p:spPr>
          <a:xfrm>
            <a:off x="457200"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Text Placeholder 4"/>
          <p:cNvSpPr>
            <a:spLocks noGrp="1"/>
          </p:cNvSpPr>
          <p:nvPr>
            <p:ph type="body" sz="quarter" idx="3"/>
          </p:nvPr>
        </p:nvSpPr>
        <p:spPr>
          <a:xfrm>
            <a:off x="4279391"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Click to edit Master text styles</a:t>
            </a:r>
          </a:p>
        </p:txBody>
      </p:sp>
      <p:sp>
        <p:nvSpPr>
          <p:cNvPr id="6" name="Content Placeholder 5"/>
          <p:cNvSpPr>
            <a:spLocks noGrp="1"/>
          </p:cNvSpPr>
          <p:nvPr>
            <p:ph sz="quarter" idx="4"/>
          </p:nvPr>
        </p:nvSpPr>
        <p:spPr>
          <a:xfrm>
            <a:off x="4279391"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7" name="Date Placeholder 6"/>
          <p:cNvSpPr>
            <a:spLocks noGrp="1"/>
          </p:cNvSpPr>
          <p:nvPr>
            <p:ph type="dt" sz="half" idx="10"/>
          </p:nvPr>
        </p:nvSpPr>
        <p:spPr/>
        <p:txBody>
          <a:bodyPr/>
          <a:lstStyle/>
          <a:p>
            <a:fld id="{B1A24CD3-204F-4468-8EE4-28A6668D006A}" type="datetimeFigureOut">
              <a:rPr lang="en-US" smtClean="0"/>
              <a:t>9/26/21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57199" y="2214562"/>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9/26/21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57199"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ru-RU"/>
              <a:t>Click to edit Master title style</a:t>
            </a:r>
            <a:endParaRPr/>
          </a:p>
        </p:txBody>
      </p:sp>
      <p:sp>
        <p:nvSpPr>
          <p:cNvPr id="3" name="Text Placeholder 2"/>
          <p:cNvSpPr>
            <a:spLocks noGrp="1"/>
          </p:cNvSpPr>
          <p:nvPr>
            <p:ph type="body" idx="1"/>
          </p:nvPr>
        </p:nvSpPr>
        <p:spPr>
          <a:xfrm>
            <a:off x="457199" y="2209800"/>
            <a:ext cx="6508377" cy="3916363"/>
          </a:xfrm>
          <a:prstGeom prst="rect">
            <a:avLst/>
          </a:prstGeom>
        </p:spPr>
        <p:txBody>
          <a:bodyPr vert="horz" lIns="91440" tIns="45720" rIns="91440" bIns="45720" rtlCol="0">
            <a:normAutofit/>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2"/>
          </p:nvPr>
        </p:nvSpPr>
        <p:spPr>
          <a:xfrm>
            <a:off x="7198659" y="6356350"/>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fld id="{B1A24CD3-204F-4468-8EE4-28A6668D006A}" type="datetimeFigureOut">
              <a:rPr lang="en-US" smtClean="0"/>
              <a:t>9/26/21</a:t>
            </a:fld>
            <a:endParaRPr lang="en-US"/>
          </a:p>
        </p:txBody>
      </p:sp>
      <p:sp>
        <p:nvSpPr>
          <p:cNvPr id="5" name="Footer Placeholder 4"/>
          <p:cNvSpPr>
            <a:spLocks noGrp="1"/>
          </p:cNvSpPr>
          <p:nvPr>
            <p:ph type="ftr" sz="quarter" idx="3"/>
          </p:nvPr>
        </p:nvSpPr>
        <p:spPr>
          <a:xfrm>
            <a:off x="174812" y="6356350"/>
            <a:ext cx="60071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endParaRPr lang="en-US"/>
          </a:p>
        </p:txBody>
      </p:sp>
      <p:sp>
        <p:nvSpPr>
          <p:cNvPr id="6" name="Slide Number Placeholder 5"/>
          <p:cNvSpPr>
            <a:spLocks noGrp="1"/>
          </p:cNvSpPr>
          <p:nvPr>
            <p:ph type="sldNum" sz="quarter" idx="4"/>
          </p:nvPr>
        </p:nvSpPr>
        <p:spPr>
          <a:xfrm>
            <a:off x="8256494" y="361016"/>
            <a:ext cx="506506" cy="365125"/>
          </a:xfrm>
          <a:prstGeom prst="rect">
            <a:avLst/>
          </a:prstGeom>
        </p:spPr>
        <p:txBody>
          <a:bodyPr vert="horz" lIns="91440" tIns="45720" rIns="91440" bIns="45720" rtlCol="0" anchor="ctr"/>
          <a:lstStyle>
            <a:lvl1pPr algn="r">
              <a:defRPr sz="2200" b="1">
                <a:solidFill>
                  <a:schemeClr val="bg1"/>
                </a:solidFill>
              </a:defRPr>
            </a:lvl1pPr>
          </a:lstStyle>
          <a:p>
            <a:fld id="{57AF16DE-A0D5-4438-950F-5B1E159C2C2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4163" y="4192651"/>
            <a:ext cx="7145205" cy="1048684"/>
          </a:xfrm>
        </p:spPr>
        <p:txBody>
          <a:bodyPr>
            <a:noAutofit/>
          </a:bodyPr>
          <a:lstStyle/>
          <a:p>
            <a:r>
              <a:rPr lang="ru-RU" sz="3600" dirty="0"/>
              <a:t>Законы эволюции</a:t>
            </a:r>
            <a:endParaRPr lang="en-US" sz="3600" dirty="0"/>
          </a:p>
        </p:txBody>
      </p:sp>
      <p:sp>
        <p:nvSpPr>
          <p:cNvPr id="3" name="Subtitle 2"/>
          <p:cNvSpPr>
            <a:spLocks noGrp="1"/>
          </p:cNvSpPr>
          <p:nvPr>
            <p:ph type="subTitle" idx="1"/>
          </p:nvPr>
        </p:nvSpPr>
        <p:spPr>
          <a:xfrm>
            <a:off x="1659988" y="5723260"/>
            <a:ext cx="6615794" cy="841025"/>
          </a:xfrm>
        </p:spPr>
        <p:txBody>
          <a:bodyPr>
            <a:normAutofit/>
          </a:bodyPr>
          <a:lstStyle/>
          <a:p>
            <a:r>
              <a:rPr lang="ru-RU"/>
              <a:t>Игорь Мартынович Рузин</a:t>
            </a:r>
            <a:r>
              <a:rPr lang="en-US"/>
              <a:t> </a:t>
            </a:r>
            <a:r>
              <a:rPr lang="ru-RU"/>
              <a:t>          </a:t>
            </a:r>
            <a:r>
              <a:rPr lang="en-US"/>
              <a:t>igor.rouzine@iephb.ru</a:t>
            </a:r>
            <a:endParaRPr lang="ru-RU"/>
          </a:p>
          <a:p>
            <a:r>
              <a:rPr lang="ru-RU"/>
              <a:t> </a:t>
            </a:r>
            <a:endParaRPr lang="en-GB" dirty="0"/>
          </a:p>
        </p:txBody>
      </p:sp>
      <p:pic>
        <p:nvPicPr>
          <p:cNvPr id="9" name="Sound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pic>
        <p:nvPicPr>
          <p:cNvPr id="10" name="Picture 9">
            <a:extLst>
              <a:ext uri="{FF2B5EF4-FFF2-40B4-BE49-F238E27FC236}">
                <a16:creationId xmlns:a16="http://schemas.microsoft.com/office/drawing/2014/main" id="{4EDDE9B9-6564-724D-A1D4-3FBBDB7ED4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5824" y="321425"/>
            <a:ext cx="5514109" cy="1436704"/>
          </a:xfrm>
          <a:prstGeom prst="rect">
            <a:avLst/>
          </a:prstGeom>
        </p:spPr>
      </p:pic>
      <p:pic>
        <p:nvPicPr>
          <p:cNvPr id="16" name="Picture 15">
            <a:extLst>
              <a:ext uri="{FF2B5EF4-FFF2-40B4-BE49-F238E27FC236}">
                <a16:creationId xmlns:a16="http://schemas.microsoft.com/office/drawing/2014/main" id="{5E7ED1D0-2814-5343-8793-DB185B9B18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939" y="1440267"/>
            <a:ext cx="2688749" cy="2720758"/>
          </a:xfrm>
          <a:prstGeom prst="rect">
            <a:avLst/>
          </a:prstGeom>
        </p:spPr>
      </p:pic>
    </p:spTree>
    <p:extLst>
      <p:ext uri="{BB962C8B-B14F-4D97-AF65-F5344CB8AC3E}">
        <p14:creationId xmlns:p14="http://schemas.microsoft.com/office/powerpoint/2010/main" val="689792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745">
        <p159:morph option="byObject"/>
      </p:transition>
    </mc:Choice>
    <mc:Fallback xmlns="">
      <p:transition spd="slow" advTm="117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5D335D-EE99-0E43-B038-E44655DFA0E3}"/>
              </a:ext>
            </a:extLst>
          </p:cNvPr>
          <p:cNvSpPr/>
          <p:nvPr/>
        </p:nvSpPr>
        <p:spPr>
          <a:xfrm>
            <a:off x="475013" y="2100575"/>
            <a:ext cx="7101444" cy="646331"/>
          </a:xfrm>
          <a:prstGeom prst="rect">
            <a:avLst/>
          </a:prstGeom>
        </p:spPr>
        <p:txBody>
          <a:bodyPr wrap="square">
            <a:spAutoFit/>
          </a:bodyPr>
          <a:lstStyle/>
          <a:p>
            <a:r>
              <a:rPr lang="ru-RU" dirty="0"/>
              <a:t>Эффект мутации на признак зависит от мутации в другом гене</a:t>
            </a:r>
            <a:endParaRPr lang="en-FR" dirty="0"/>
          </a:p>
        </p:txBody>
      </p:sp>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a:xfrm>
            <a:off x="118753" y="445698"/>
            <a:ext cx="6864263" cy="1143000"/>
          </a:xfrm>
        </p:spPr>
        <p:txBody>
          <a:bodyPr/>
          <a:lstStyle/>
          <a:p>
            <a:r>
              <a:rPr lang="ru-RU" sz="2800" dirty="0"/>
              <a:t> </a:t>
            </a:r>
            <a:r>
              <a:rPr lang="ru-RU" sz="2800" dirty="0" err="1"/>
              <a:t>Эпистаз</a:t>
            </a:r>
            <a:r>
              <a:rPr lang="en-US" sz="2800" dirty="0"/>
              <a:t> </a:t>
            </a:r>
            <a:endParaRPr lang="en-FR" sz="2800" dirty="0"/>
          </a:p>
        </p:txBody>
      </p:sp>
      <p:pic>
        <p:nvPicPr>
          <p:cNvPr id="10" name="Picture 9">
            <a:extLst>
              <a:ext uri="{FF2B5EF4-FFF2-40B4-BE49-F238E27FC236}">
                <a16:creationId xmlns:a16="http://schemas.microsoft.com/office/drawing/2014/main" id="{C1E1BD3B-FFDA-5344-892A-9BF5334FF3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085" y="3156484"/>
            <a:ext cx="3543300" cy="2895600"/>
          </a:xfrm>
          <a:prstGeom prst="rect">
            <a:avLst/>
          </a:prstGeom>
        </p:spPr>
      </p:pic>
    </p:spTree>
    <p:extLst>
      <p:ext uri="{BB962C8B-B14F-4D97-AF65-F5344CB8AC3E}">
        <p14:creationId xmlns:p14="http://schemas.microsoft.com/office/powerpoint/2010/main" val="2236992981"/>
      </p:ext>
    </p:extLst>
  </p:cSld>
  <p:clrMapOvr>
    <a:masterClrMapping/>
  </p:clrMapOvr>
  <p:transition spd="slow" advTm="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a:xfrm>
            <a:off x="118753" y="445698"/>
            <a:ext cx="6864263" cy="1143000"/>
          </a:xfrm>
        </p:spPr>
        <p:txBody>
          <a:bodyPr/>
          <a:lstStyle/>
          <a:p>
            <a:r>
              <a:rPr lang="en-US" sz="2800" dirty="0"/>
              <a:t> </a:t>
            </a:r>
            <a:r>
              <a:rPr lang="ru-RU" sz="2800" dirty="0" err="1"/>
              <a:t>Эпистаз</a:t>
            </a:r>
            <a:r>
              <a:rPr lang="en-US" sz="2800" dirty="0"/>
              <a:t> </a:t>
            </a:r>
            <a:r>
              <a:rPr lang="ru-RU" sz="2800" dirty="0"/>
              <a:t>и фитнесс</a:t>
            </a:r>
            <a:r>
              <a:rPr lang="en-US" sz="2800" dirty="0"/>
              <a:t> </a:t>
            </a:r>
            <a:endParaRPr lang="en-FR" sz="2800" dirty="0"/>
          </a:p>
        </p:txBody>
      </p:sp>
      <p:cxnSp>
        <p:nvCxnSpPr>
          <p:cNvPr id="5" name="Straight Arrow Connector 4">
            <a:extLst>
              <a:ext uri="{FF2B5EF4-FFF2-40B4-BE49-F238E27FC236}">
                <a16:creationId xmlns:a16="http://schemas.microsoft.com/office/drawing/2014/main" id="{23BBE630-B2EE-0D4D-B282-26DAB094F2ED}"/>
              </a:ext>
            </a:extLst>
          </p:cNvPr>
          <p:cNvCxnSpPr>
            <a:cxnSpLocks/>
          </p:cNvCxnSpPr>
          <p:nvPr/>
        </p:nvCxnSpPr>
        <p:spPr>
          <a:xfrm flipV="1">
            <a:off x="1267770" y="2508248"/>
            <a:ext cx="0" cy="359624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3DD31A08-5398-8045-8AFA-5F79E2549C6F}"/>
              </a:ext>
            </a:extLst>
          </p:cNvPr>
          <p:cNvCxnSpPr>
            <a:cxnSpLocks/>
          </p:cNvCxnSpPr>
          <p:nvPr/>
        </p:nvCxnSpPr>
        <p:spPr>
          <a:xfrm>
            <a:off x="1267770" y="6104491"/>
            <a:ext cx="2733304" cy="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A1EA497-2082-D643-BF55-0159C66A9D60}"/>
              </a:ext>
            </a:extLst>
          </p:cNvPr>
          <p:cNvCxnSpPr>
            <a:cxnSpLocks/>
          </p:cNvCxnSpPr>
          <p:nvPr/>
        </p:nvCxnSpPr>
        <p:spPr>
          <a:xfrm>
            <a:off x="1267770" y="3099044"/>
            <a:ext cx="1165761" cy="95299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8A7FD15-38BD-E04E-843D-034E6C5DE753}"/>
              </a:ext>
            </a:extLst>
          </p:cNvPr>
          <p:cNvCxnSpPr>
            <a:cxnSpLocks/>
          </p:cNvCxnSpPr>
          <p:nvPr/>
        </p:nvCxnSpPr>
        <p:spPr>
          <a:xfrm flipV="1">
            <a:off x="2433531" y="3553421"/>
            <a:ext cx="1007903" cy="498621"/>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AF45C21-0B3B-0440-858D-6C0DD8C2F161}"/>
              </a:ext>
            </a:extLst>
          </p:cNvPr>
          <p:cNvCxnSpPr>
            <a:cxnSpLocks/>
          </p:cNvCxnSpPr>
          <p:nvPr/>
        </p:nvCxnSpPr>
        <p:spPr>
          <a:xfrm>
            <a:off x="2433531" y="4052039"/>
            <a:ext cx="1021278" cy="1935678"/>
          </a:xfrm>
          <a:prstGeom prst="line">
            <a:avLst/>
          </a:prstGeom>
          <a:ln w="38100">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C238BC5-595B-744D-91C1-982E3A5F2996}"/>
              </a:ext>
            </a:extLst>
          </p:cNvPr>
          <p:cNvCxnSpPr>
            <a:cxnSpLocks/>
          </p:cNvCxnSpPr>
          <p:nvPr/>
        </p:nvCxnSpPr>
        <p:spPr>
          <a:xfrm>
            <a:off x="1267769" y="3099044"/>
            <a:ext cx="2200899" cy="1814759"/>
          </a:xfrm>
          <a:prstGeom prst="line">
            <a:avLst/>
          </a:prstGeom>
          <a:ln w="38100">
            <a:solidFill>
              <a:srgbClr val="0070C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25FE7443-4DAF-3C4E-94ED-D3302AB0CA93}"/>
              </a:ext>
            </a:extLst>
          </p:cNvPr>
          <p:cNvSpPr txBox="1"/>
          <p:nvPr/>
        </p:nvSpPr>
        <p:spPr>
          <a:xfrm>
            <a:off x="1850850" y="2134368"/>
            <a:ext cx="1316386" cy="369332"/>
          </a:xfrm>
          <a:prstGeom prst="rect">
            <a:avLst/>
          </a:prstGeom>
          <a:noFill/>
        </p:spPr>
        <p:txBody>
          <a:bodyPr wrap="none" rtlCol="0">
            <a:spAutoFit/>
          </a:bodyPr>
          <a:lstStyle/>
          <a:p>
            <a:r>
              <a:rPr lang="ru-RU" dirty="0"/>
              <a:t>фитнесс</a:t>
            </a:r>
            <a:r>
              <a:rPr lang="en-US" dirty="0"/>
              <a:t> </a:t>
            </a:r>
            <a:endParaRPr lang="en-FR" dirty="0"/>
          </a:p>
        </p:txBody>
      </p:sp>
      <p:sp>
        <p:nvSpPr>
          <p:cNvPr id="36" name="TextBox 35">
            <a:extLst>
              <a:ext uri="{FF2B5EF4-FFF2-40B4-BE49-F238E27FC236}">
                <a16:creationId xmlns:a16="http://schemas.microsoft.com/office/drawing/2014/main" id="{768001AA-750F-8A4E-A6D0-A97BD1FA65B2}"/>
              </a:ext>
            </a:extLst>
          </p:cNvPr>
          <p:cNvSpPr txBox="1"/>
          <p:nvPr/>
        </p:nvSpPr>
        <p:spPr>
          <a:xfrm>
            <a:off x="1169667" y="6130169"/>
            <a:ext cx="489236" cy="369332"/>
          </a:xfrm>
          <a:prstGeom prst="rect">
            <a:avLst/>
          </a:prstGeom>
          <a:noFill/>
        </p:spPr>
        <p:txBody>
          <a:bodyPr wrap="none" rtlCol="0">
            <a:spAutoFit/>
          </a:bodyPr>
          <a:lstStyle/>
          <a:p>
            <a:r>
              <a:rPr lang="en-FR" dirty="0"/>
              <a:t>AB</a:t>
            </a:r>
          </a:p>
        </p:txBody>
      </p:sp>
      <p:sp>
        <p:nvSpPr>
          <p:cNvPr id="37" name="TextBox 36">
            <a:extLst>
              <a:ext uri="{FF2B5EF4-FFF2-40B4-BE49-F238E27FC236}">
                <a16:creationId xmlns:a16="http://schemas.microsoft.com/office/drawing/2014/main" id="{9C9BAA2B-C731-1E47-BED6-58CC4EE0ECDC}"/>
              </a:ext>
            </a:extLst>
          </p:cNvPr>
          <p:cNvSpPr txBox="1"/>
          <p:nvPr/>
        </p:nvSpPr>
        <p:spPr>
          <a:xfrm>
            <a:off x="2190945" y="6126992"/>
            <a:ext cx="1111464" cy="369332"/>
          </a:xfrm>
          <a:prstGeom prst="rect">
            <a:avLst/>
          </a:prstGeom>
          <a:noFill/>
        </p:spPr>
        <p:txBody>
          <a:bodyPr wrap="square" rtlCol="0">
            <a:spAutoFit/>
          </a:bodyPr>
          <a:lstStyle/>
          <a:p>
            <a:r>
              <a:rPr lang="en-FR" dirty="0"/>
              <a:t>Ab</a:t>
            </a:r>
          </a:p>
        </p:txBody>
      </p:sp>
      <p:sp>
        <p:nvSpPr>
          <p:cNvPr id="38" name="TextBox 37">
            <a:extLst>
              <a:ext uri="{FF2B5EF4-FFF2-40B4-BE49-F238E27FC236}">
                <a16:creationId xmlns:a16="http://schemas.microsoft.com/office/drawing/2014/main" id="{A6626BB0-D34B-424C-B1D0-C49BE600C1F9}"/>
              </a:ext>
            </a:extLst>
          </p:cNvPr>
          <p:cNvSpPr txBox="1"/>
          <p:nvPr/>
        </p:nvSpPr>
        <p:spPr>
          <a:xfrm>
            <a:off x="3184087" y="6130169"/>
            <a:ext cx="1111464" cy="369332"/>
          </a:xfrm>
          <a:prstGeom prst="rect">
            <a:avLst/>
          </a:prstGeom>
          <a:noFill/>
        </p:spPr>
        <p:txBody>
          <a:bodyPr wrap="square" rtlCol="0">
            <a:spAutoFit/>
          </a:bodyPr>
          <a:lstStyle/>
          <a:p>
            <a:r>
              <a:rPr lang="en-FR" dirty="0"/>
              <a:t>ab</a:t>
            </a:r>
          </a:p>
        </p:txBody>
      </p:sp>
      <p:cxnSp>
        <p:nvCxnSpPr>
          <p:cNvPr id="40" name="Straight Connector 39">
            <a:extLst>
              <a:ext uri="{FF2B5EF4-FFF2-40B4-BE49-F238E27FC236}">
                <a16:creationId xmlns:a16="http://schemas.microsoft.com/office/drawing/2014/main" id="{50B82480-7836-7E4F-9E4D-F34D198A7658}"/>
              </a:ext>
            </a:extLst>
          </p:cNvPr>
          <p:cNvCxnSpPr/>
          <p:nvPr/>
        </p:nvCxnSpPr>
        <p:spPr>
          <a:xfrm>
            <a:off x="5676007" y="2508248"/>
            <a:ext cx="2586789"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D63ADF01-7BB0-CC41-811B-C20752F9CF00}"/>
              </a:ext>
            </a:extLst>
          </p:cNvPr>
          <p:cNvSpPr/>
          <p:nvPr/>
        </p:nvSpPr>
        <p:spPr>
          <a:xfrm>
            <a:off x="6184946" y="2434506"/>
            <a:ext cx="147484" cy="1474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42" name="Oval 41">
            <a:extLst>
              <a:ext uri="{FF2B5EF4-FFF2-40B4-BE49-F238E27FC236}">
                <a16:creationId xmlns:a16="http://schemas.microsoft.com/office/drawing/2014/main" id="{AFD9F607-7E75-CD44-944B-D69AA72D75E8}"/>
              </a:ext>
            </a:extLst>
          </p:cNvPr>
          <p:cNvSpPr/>
          <p:nvPr/>
        </p:nvSpPr>
        <p:spPr>
          <a:xfrm>
            <a:off x="7456330" y="2434506"/>
            <a:ext cx="147484" cy="1474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43" name="TextBox 42">
            <a:extLst>
              <a:ext uri="{FF2B5EF4-FFF2-40B4-BE49-F238E27FC236}">
                <a16:creationId xmlns:a16="http://schemas.microsoft.com/office/drawing/2014/main" id="{7F08D3EC-B048-D341-8463-B8B046F32716}"/>
              </a:ext>
            </a:extLst>
          </p:cNvPr>
          <p:cNvSpPr txBox="1"/>
          <p:nvPr/>
        </p:nvSpPr>
        <p:spPr>
          <a:xfrm>
            <a:off x="6117978" y="2035228"/>
            <a:ext cx="420308" cy="369332"/>
          </a:xfrm>
          <a:prstGeom prst="rect">
            <a:avLst/>
          </a:prstGeom>
          <a:noFill/>
        </p:spPr>
        <p:txBody>
          <a:bodyPr wrap="none" rtlCol="0">
            <a:spAutoFit/>
          </a:bodyPr>
          <a:lstStyle/>
          <a:p>
            <a:r>
              <a:rPr lang="en-FR" dirty="0"/>
              <a:t>A </a:t>
            </a:r>
          </a:p>
        </p:txBody>
      </p:sp>
      <p:sp>
        <p:nvSpPr>
          <p:cNvPr id="44" name="TextBox 43">
            <a:extLst>
              <a:ext uri="{FF2B5EF4-FFF2-40B4-BE49-F238E27FC236}">
                <a16:creationId xmlns:a16="http://schemas.microsoft.com/office/drawing/2014/main" id="{219669F2-A129-CF42-96B6-77551C28EDC0}"/>
              </a:ext>
            </a:extLst>
          </p:cNvPr>
          <p:cNvSpPr txBox="1"/>
          <p:nvPr/>
        </p:nvSpPr>
        <p:spPr>
          <a:xfrm>
            <a:off x="7369634" y="2035228"/>
            <a:ext cx="381836" cy="369332"/>
          </a:xfrm>
          <a:prstGeom prst="rect">
            <a:avLst/>
          </a:prstGeom>
          <a:noFill/>
        </p:spPr>
        <p:txBody>
          <a:bodyPr wrap="none" rtlCol="0">
            <a:spAutoFit/>
          </a:bodyPr>
          <a:lstStyle/>
          <a:p>
            <a:r>
              <a:rPr lang="en-FR" dirty="0"/>
              <a:t>B </a:t>
            </a:r>
          </a:p>
        </p:txBody>
      </p:sp>
      <p:grpSp>
        <p:nvGrpSpPr>
          <p:cNvPr id="58" name="Group 57">
            <a:extLst>
              <a:ext uri="{FF2B5EF4-FFF2-40B4-BE49-F238E27FC236}">
                <a16:creationId xmlns:a16="http://schemas.microsoft.com/office/drawing/2014/main" id="{FF01D5CD-1EEC-874A-8CC8-3CA02FF7B3B3}"/>
              </a:ext>
            </a:extLst>
          </p:cNvPr>
          <p:cNvGrpSpPr/>
          <p:nvPr/>
        </p:nvGrpSpPr>
        <p:grpSpPr>
          <a:xfrm>
            <a:off x="5676007" y="2938973"/>
            <a:ext cx="2586789" cy="147484"/>
            <a:chOff x="4700647" y="2697363"/>
            <a:chExt cx="2586789" cy="147484"/>
          </a:xfrm>
        </p:grpSpPr>
        <p:cxnSp>
          <p:nvCxnSpPr>
            <p:cNvPr id="49" name="Straight Connector 48">
              <a:extLst>
                <a:ext uri="{FF2B5EF4-FFF2-40B4-BE49-F238E27FC236}">
                  <a16:creationId xmlns:a16="http://schemas.microsoft.com/office/drawing/2014/main" id="{28DEBFDB-F5B0-C641-B891-CAA12F0841F3}"/>
                </a:ext>
              </a:extLst>
            </p:cNvPr>
            <p:cNvCxnSpPr/>
            <p:nvPr/>
          </p:nvCxnSpPr>
          <p:spPr>
            <a:xfrm>
              <a:off x="4700647" y="2771105"/>
              <a:ext cx="2586789" cy="0"/>
            </a:xfrm>
            <a:prstGeom prst="line">
              <a:avLst/>
            </a:prstGeom>
          </p:spPr>
          <p:style>
            <a:lnRef idx="2">
              <a:schemeClr val="accent1"/>
            </a:lnRef>
            <a:fillRef idx="0">
              <a:schemeClr val="accent1"/>
            </a:fillRef>
            <a:effectRef idx="1">
              <a:schemeClr val="accent1"/>
            </a:effectRef>
            <a:fontRef idx="minor">
              <a:schemeClr val="tx1"/>
            </a:fontRef>
          </p:style>
        </p:cxnSp>
        <p:sp>
          <p:nvSpPr>
            <p:cNvPr id="50" name="Oval 49">
              <a:extLst>
                <a:ext uri="{FF2B5EF4-FFF2-40B4-BE49-F238E27FC236}">
                  <a16:creationId xmlns:a16="http://schemas.microsoft.com/office/drawing/2014/main" id="{60536C93-28E6-684F-86EF-10924C0A5E85}"/>
                </a:ext>
              </a:extLst>
            </p:cNvPr>
            <p:cNvSpPr/>
            <p:nvPr/>
          </p:nvSpPr>
          <p:spPr>
            <a:xfrm>
              <a:off x="5209586" y="2697363"/>
              <a:ext cx="147484" cy="1474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51" name="Oval 50">
              <a:extLst>
                <a:ext uri="{FF2B5EF4-FFF2-40B4-BE49-F238E27FC236}">
                  <a16:creationId xmlns:a16="http://schemas.microsoft.com/office/drawing/2014/main" id="{564A5686-3BBF-5A41-AA51-6A247D7BE83E}"/>
                </a:ext>
              </a:extLst>
            </p:cNvPr>
            <p:cNvSpPr/>
            <p:nvPr/>
          </p:nvSpPr>
          <p:spPr>
            <a:xfrm>
              <a:off x="6480970" y="2697363"/>
              <a:ext cx="147484" cy="14748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grpSp>
      <p:grpSp>
        <p:nvGrpSpPr>
          <p:cNvPr id="59" name="Group 58">
            <a:extLst>
              <a:ext uri="{FF2B5EF4-FFF2-40B4-BE49-F238E27FC236}">
                <a16:creationId xmlns:a16="http://schemas.microsoft.com/office/drawing/2014/main" id="{D3F0321E-B28B-A34B-83A3-CE403E7AD0CE}"/>
              </a:ext>
            </a:extLst>
          </p:cNvPr>
          <p:cNvGrpSpPr/>
          <p:nvPr/>
        </p:nvGrpSpPr>
        <p:grpSpPr>
          <a:xfrm>
            <a:off x="5676007" y="3468388"/>
            <a:ext cx="2586789" cy="161334"/>
            <a:chOff x="4700647" y="2941578"/>
            <a:chExt cx="2586789" cy="161334"/>
          </a:xfrm>
        </p:grpSpPr>
        <p:cxnSp>
          <p:nvCxnSpPr>
            <p:cNvPr id="54" name="Straight Connector 53">
              <a:extLst>
                <a:ext uri="{FF2B5EF4-FFF2-40B4-BE49-F238E27FC236}">
                  <a16:creationId xmlns:a16="http://schemas.microsoft.com/office/drawing/2014/main" id="{770FBD62-9E61-354D-835A-3656535D11E8}"/>
                </a:ext>
              </a:extLst>
            </p:cNvPr>
            <p:cNvCxnSpPr/>
            <p:nvPr/>
          </p:nvCxnSpPr>
          <p:spPr>
            <a:xfrm>
              <a:off x="4700647" y="3015320"/>
              <a:ext cx="2586789" cy="0"/>
            </a:xfrm>
            <a:prstGeom prst="line">
              <a:avLst/>
            </a:prstGeom>
          </p:spPr>
          <p:style>
            <a:lnRef idx="2">
              <a:schemeClr val="accent1"/>
            </a:lnRef>
            <a:fillRef idx="0">
              <a:schemeClr val="accent1"/>
            </a:fillRef>
            <a:effectRef idx="1">
              <a:schemeClr val="accent1"/>
            </a:effectRef>
            <a:fontRef idx="minor">
              <a:schemeClr val="tx1"/>
            </a:fontRef>
          </p:style>
        </p:cxnSp>
        <p:sp>
          <p:nvSpPr>
            <p:cNvPr id="56" name="Oval 55">
              <a:extLst>
                <a:ext uri="{FF2B5EF4-FFF2-40B4-BE49-F238E27FC236}">
                  <a16:creationId xmlns:a16="http://schemas.microsoft.com/office/drawing/2014/main" id="{F8403DA7-DCC9-4343-A9FA-050E157CDB85}"/>
                </a:ext>
              </a:extLst>
            </p:cNvPr>
            <p:cNvSpPr/>
            <p:nvPr/>
          </p:nvSpPr>
          <p:spPr>
            <a:xfrm>
              <a:off x="6480970" y="2941578"/>
              <a:ext cx="147484" cy="14748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57" name="Oval 56">
              <a:extLst>
                <a:ext uri="{FF2B5EF4-FFF2-40B4-BE49-F238E27FC236}">
                  <a16:creationId xmlns:a16="http://schemas.microsoft.com/office/drawing/2014/main" id="{7D7ED610-6CDE-CE48-9113-F62189DBDBC7}"/>
                </a:ext>
              </a:extLst>
            </p:cNvPr>
            <p:cNvSpPr/>
            <p:nvPr/>
          </p:nvSpPr>
          <p:spPr>
            <a:xfrm>
              <a:off x="5220200" y="2955428"/>
              <a:ext cx="147484" cy="14748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grpSp>
      <p:sp>
        <p:nvSpPr>
          <p:cNvPr id="60" name="TextBox 59">
            <a:extLst>
              <a:ext uri="{FF2B5EF4-FFF2-40B4-BE49-F238E27FC236}">
                <a16:creationId xmlns:a16="http://schemas.microsoft.com/office/drawing/2014/main" id="{6D205E3C-BC9F-2E4A-9468-BD9F0306634E}"/>
              </a:ext>
            </a:extLst>
          </p:cNvPr>
          <p:cNvSpPr txBox="1"/>
          <p:nvPr/>
        </p:nvSpPr>
        <p:spPr>
          <a:xfrm>
            <a:off x="6087498" y="2613437"/>
            <a:ext cx="420308" cy="369332"/>
          </a:xfrm>
          <a:prstGeom prst="rect">
            <a:avLst/>
          </a:prstGeom>
          <a:noFill/>
        </p:spPr>
        <p:txBody>
          <a:bodyPr wrap="none" rtlCol="0">
            <a:spAutoFit/>
          </a:bodyPr>
          <a:lstStyle/>
          <a:p>
            <a:r>
              <a:rPr lang="en-FR" dirty="0"/>
              <a:t>A </a:t>
            </a:r>
          </a:p>
        </p:txBody>
      </p:sp>
      <p:sp>
        <p:nvSpPr>
          <p:cNvPr id="61" name="TextBox 60">
            <a:extLst>
              <a:ext uri="{FF2B5EF4-FFF2-40B4-BE49-F238E27FC236}">
                <a16:creationId xmlns:a16="http://schemas.microsoft.com/office/drawing/2014/main" id="{C0360323-3539-1546-AE6C-4CA8CD4C8A7A}"/>
              </a:ext>
            </a:extLst>
          </p:cNvPr>
          <p:cNvSpPr txBox="1"/>
          <p:nvPr/>
        </p:nvSpPr>
        <p:spPr>
          <a:xfrm>
            <a:off x="7362745" y="2620420"/>
            <a:ext cx="405880" cy="369332"/>
          </a:xfrm>
          <a:prstGeom prst="rect">
            <a:avLst/>
          </a:prstGeom>
          <a:noFill/>
        </p:spPr>
        <p:txBody>
          <a:bodyPr wrap="none" rtlCol="0">
            <a:spAutoFit/>
          </a:bodyPr>
          <a:lstStyle/>
          <a:p>
            <a:r>
              <a:rPr lang="en-FR" dirty="0"/>
              <a:t>b </a:t>
            </a:r>
          </a:p>
        </p:txBody>
      </p:sp>
      <p:sp>
        <p:nvSpPr>
          <p:cNvPr id="62" name="TextBox 61">
            <a:extLst>
              <a:ext uri="{FF2B5EF4-FFF2-40B4-BE49-F238E27FC236}">
                <a16:creationId xmlns:a16="http://schemas.microsoft.com/office/drawing/2014/main" id="{8461BDE2-12CD-6042-9C64-40070E7ED6FE}"/>
              </a:ext>
            </a:extLst>
          </p:cNvPr>
          <p:cNvSpPr txBox="1"/>
          <p:nvPr/>
        </p:nvSpPr>
        <p:spPr>
          <a:xfrm>
            <a:off x="6087498" y="3144926"/>
            <a:ext cx="420308" cy="369332"/>
          </a:xfrm>
          <a:prstGeom prst="rect">
            <a:avLst/>
          </a:prstGeom>
          <a:noFill/>
        </p:spPr>
        <p:txBody>
          <a:bodyPr wrap="none" rtlCol="0">
            <a:spAutoFit/>
          </a:bodyPr>
          <a:lstStyle/>
          <a:p>
            <a:r>
              <a:rPr lang="en-FR" dirty="0"/>
              <a:t>a </a:t>
            </a:r>
          </a:p>
        </p:txBody>
      </p:sp>
      <p:sp>
        <p:nvSpPr>
          <p:cNvPr id="63" name="TextBox 62">
            <a:extLst>
              <a:ext uri="{FF2B5EF4-FFF2-40B4-BE49-F238E27FC236}">
                <a16:creationId xmlns:a16="http://schemas.microsoft.com/office/drawing/2014/main" id="{9DF37600-60B2-FD4A-9AE0-DD0A64C1EFB4}"/>
              </a:ext>
            </a:extLst>
          </p:cNvPr>
          <p:cNvSpPr txBox="1"/>
          <p:nvPr/>
        </p:nvSpPr>
        <p:spPr>
          <a:xfrm>
            <a:off x="7362745" y="3151909"/>
            <a:ext cx="405880" cy="369332"/>
          </a:xfrm>
          <a:prstGeom prst="rect">
            <a:avLst/>
          </a:prstGeom>
          <a:noFill/>
        </p:spPr>
        <p:txBody>
          <a:bodyPr wrap="none" rtlCol="0">
            <a:spAutoFit/>
          </a:bodyPr>
          <a:lstStyle/>
          <a:p>
            <a:r>
              <a:rPr lang="en-FR" dirty="0"/>
              <a:t>b </a:t>
            </a:r>
          </a:p>
        </p:txBody>
      </p:sp>
      <p:sp>
        <p:nvSpPr>
          <p:cNvPr id="64" name="TextBox 63">
            <a:extLst>
              <a:ext uri="{FF2B5EF4-FFF2-40B4-BE49-F238E27FC236}">
                <a16:creationId xmlns:a16="http://schemas.microsoft.com/office/drawing/2014/main" id="{807CDB93-FF8D-4F4C-A417-685752FDF6D2}"/>
              </a:ext>
            </a:extLst>
          </p:cNvPr>
          <p:cNvSpPr txBox="1"/>
          <p:nvPr/>
        </p:nvSpPr>
        <p:spPr>
          <a:xfrm>
            <a:off x="5209586" y="4913803"/>
            <a:ext cx="3549370" cy="923330"/>
          </a:xfrm>
          <a:prstGeom prst="rect">
            <a:avLst/>
          </a:prstGeom>
          <a:noFill/>
        </p:spPr>
        <p:txBody>
          <a:bodyPr wrap="none" rtlCol="0">
            <a:spAutoFit/>
          </a:bodyPr>
          <a:lstStyle/>
          <a:p>
            <a:r>
              <a:rPr lang="en-FR" dirty="0"/>
              <a:t>W = W</a:t>
            </a:r>
            <a:r>
              <a:rPr lang="en-FR" baseline="-25000" dirty="0"/>
              <a:t>0</a:t>
            </a:r>
            <a:r>
              <a:rPr lang="en-FR" dirty="0"/>
              <a:t> - s</a:t>
            </a:r>
            <a:r>
              <a:rPr lang="en-FR" baseline="-25000" dirty="0"/>
              <a:t>1</a:t>
            </a:r>
            <a:r>
              <a:rPr lang="en-FR" dirty="0"/>
              <a:t>t</a:t>
            </a:r>
            <a:r>
              <a:rPr lang="en-FR" baseline="-25000" dirty="0"/>
              <a:t>1</a:t>
            </a:r>
            <a:r>
              <a:rPr lang="en-FR" dirty="0"/>
              <a:t> - s</a:t>
            </a:r>
            <a:r>
              <a:rPr lang="en-FR" baseline="-25000" dirty="0"/>
              <a:t>2</a:t>
            </a:r>
            <a:r>
              <a:rPr lang="en-FR" dirty="0"/>
              <a:t>t</a:t>
            </a:r>
            <a:r>
              <a:rPr lang="en-FR" baseline="-25000" dirty="0"/>
              <a:t>2</a:t>
            </a:r>
            <a:r>
              <a:rPr lang="en-FR" dirty="0"/>
              <a:t> + E (s</a:t>
            </a:r>
            <a:r>
              <a:rPr lang="en-FR" baseline="-25000" dirty="0"/>
              <a:t>1</a:t>
            </a:r>
            <a:r>
              <a:rPr lang="en-FR" dirty="0"/>
              <a:t>+s</a:t>
            </a:r>
            <a:r>
              <a:rPr lang="en-FR" baseline="-25000" dirty="0"/>
              <a:t>2</a:t>
            </a:r>
            <a:r>
              <a:rPr lang="en-FR" dirty="0"/>
              <a:t>)t</a:t>
            </a:r>
            <a:r>
              <a:rPr lang="en-FR" baseline="-25000" dirty="0"/>
              <a:t>1</a:t>
            </a:r>
            <a:r>
              <a:rPr lang="en-FR" dirty="0"/>
              <a:t>t</a:t>
            </a:r>
            <a:r>
              <a:rPr lang="en-FR" baseline="-25000" dirty="0"/>
              <a:t>2</a:t>
            </a:r>
          </a:p>
          <a:p>
            <a:endParaRPr lang="en-FR" dirty="0"/>
          </a:p>
          <a:p>
            <a:r>
              <a:rPr lang="en-FR" dirty="0"/>
              <a:t>t</a:t>
            </a:r>
            <a:r>
              <a:rPr lang="en-FR" baseline="-25000" dirty="0"/>
              <a:t>1</a:t>
            </a:r>
            <a:r>
              <a:rPr lang="en-FR" dirty="0"/>
              <a:t>=0 or 1  </a:t>
            </a:r>
            <a:r>
              <a:rPr lang="ru-RU" dirty="0"/>
              <a:t>    Есть мутация?</a:t>
            </a:r>
            <a:endParaRPr lang="en-FR" dirty="0"/>
          </a:p>
        </p:txBody>
      </p:sp>
      <p:sp>
        <p:nvSpPr>
          <p:cNvPr id="65" name="TextBox 64">
            <a:extLst>
              <a:ext uri="{FF2B5EF4-FFF2-40B4-BE49-F238E27FC236}">
                <a16:creationId xmlns:a16="http://schemas.microsoft.com/office/drawing/2014/main" id="{E6AB6823-5D78-AD42-A540-A8F3036871C2}"/>
              </a:ext>
            </a:extLst>
          </p:cNvPr>
          <p:cNvSpPr txBox="1"/>
          <p:nvPr/>
        </p:nvSpPr>
        <p:spPr>
          <a:xfrm>
            <a:off x="3505175" y="4729137"/>
            <a:ext cx="575799" cy="369332"/>
          </a:xfrm>
          <a:prstGeom prst="rect">
            <a:avLst/>
          </a:prstGeom>
          <a:noFill/>
        </p:spPr>
        <p:txBody>
          <a:bodyPr wrap="none" rtlCol="0">
            <a:spAutoFit/>
          </a:bodyPr>
          <a:lstStyle/>
          <a:p>
            <a:r>
              <a:rPr lang="en-FR" dirty="0"/>
              <a:t>E=0</a:t>
            </a:r>
          </a:p>
        </p:txBody>
      </p:sp>
      <p:sp>
        <p:nvSpPr>
          <p:cNvPr id="66" name="TextBox 65">
            <a:extLst>
              <a:ext uri="{FF2B5EF4-FFF2-40B4-BE49-F238E27FC236}">
                <a16:creationId xmlns:a16="http://schemas.microsoft.com/office/drawing/2014/main" id="{ED171AE8-7564-D342-A350-6A60D4D90C77}"/>
              </a:ext>
            </a:extLst>
          </p:cNvPr>
          <p:cNvSpPr txBox="1"/>
          <p:nvPr/>
        </p:nvSpPr>
        <p:spPr>
          <a:xfrm>
            <a:off x="3549248" y="3144926"/>
            <a:ext cx="1099981" cy="369332"/>
          </a:xfrm>
          <a:prstGeom prst="rect">
            <a:avLst/>
          </a:prstGeom>
          <a:noFill/>
        </p:spPr>
        <p:txBody>
          <a:bodyPr wrap="none" rtlCol="0">
            <a:spAutoFit/>
          </a:bodyPr>
          <a:lstStyle/>
          <a:p>
            <a:r>
              <a:rPr lang="en-FR" dirty="0"/>
              <a:t>0 &lt; E &lt; 1</a:t>
            </a:r>
          </a:p>
        </p:txBody>
      </p:sp>
      <p:sp>
        <p:nvSpPr>
          <p:cNvPr id="67" name="TextBox 66">
            <a:extLst>
              <a:ext uri="{FF2B5EF4-FFF2-40B4-BE49-F238E27FC236}">
                <a16:creationId xmlns:a16="http://schemas.microsoft.com/office/drawing/2014/main" id="{B1BF3638-14A9-B94D-A623-3A0F8F7A53EE}"/>
              </a:ext>
            </a:extLst>
          </p:cNvPr>
          <p:cNvSpPr txBox="1"/>
          <p:nvPr/>
        </p:nvSpPr>
        <p:spPr>
          <a:xfrm>
            <a:off x="3441434" y="5675285"/>
            <a:ext cx="768159" cy="369332"/>
          </a:xfrm>
          <a:prstGeom prst="rect">
            <a:avLst/>
          </a:prstGeom>
          <a:noFill/>
        </p:spPr>
        <p:txBody>
          <a:bodyPr wrap="none" rtlCol="0">
            <a:spAutoFit/>
          </a:bodyPr>
          <a:lstStyle/>
          <a:p>
            <a:r>
              <a:rPr lang="en-FR" dirty="0"/>
              <a:t> E &lt; 0</a:t>
            </a:r>
          </a:p>
        </p:txBody>
      </p:sp>
      <p:sp>
        <p:nvSpPr>
          <p:cNvPr id="73" name="Rectangle 72">
            <a:extLst>
              <a:ext uri="{FF2B5EF4-FFF2-40B4-BE49-F238E27FC236}">
                <a16:creationId xmlns:a16="http://schemas.microsoft.com/office/drawing/2014/main" id="{01FC67D2-6B66-A942-B0ED-E510EFA28045}"/>
              </a:ext>
            </a:extLst>
          </p:cNvPr>
          <p:cNvSpPr/>
          <p:nvPr/>
        </p:nvSpPr>
        <p:spPr>
          <a:xfrm>
            <a:off x="669747" y="2922735"/>
            <a:ext cx="619080" cy="369332"/>
          </a:xfrm>
          <a:prstGeom prst="rect">
            <a:avLst/>
          </a:prstGeom>
        </p:spPr>
        <p:txBody>
          <a:bodyPr wrap="none">
            <a:spAutoFit/>
          </a:bodyPr>
          <a:lstStyle/>
          <a:p>
            <a:r>
              <a:rPr lang="en-FR" dirty="0"/>
              <a:t>W</a:t>
            </a:r>
            <a:r>
              <a:rPr lang="en-FR" baseline="-25000" dirty="0"/>
              <a:t>0</a:t>
            </a:r>
            <a:r>
              <a:rPr lang="en-FR" dirty="0"/>
              <a:t>  </a:t>
            </a:r>
          </a:p>
        </p:txBody>
      </p:sp>
      <p:cxnSp>
        <p:nvCxnSpPr>
          <p:cNvPr id="75" name="Straight Connector 74">
            <a:extLst>
              <a:ext uri="{FF2B5EF4-FFF2-40B4-BE49-F238E27FC236}">
                <a16:creationId xmlns:a16="http://schemas.microsoft.com/office/drawing/2014/main" id="{6EFA97BB-CA32-8E42-A479-ABD8ABA7CD3F}"/>
              </a:ext>
            </a:extLst>
          </p:cNvPr>
          <p:cNvCxnSpPr>
            <a:cxnSpLocks/>
          </p:cNvCxnSpPr>
          <p:nvPr/>
        </p:nvCxnSpPr>
        <p:spPr>
          <a:xfrm>
            <a:off x="2428662" y="5897217"/>
            <a:ext cx="0" cy="207274"/>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77" name="Rectangle 76">
            <a:extLst>
              <a:ext uri="{FF2B5EF4-FFF2-40B4-BE49-F238E27FC236}">
                <a16:creationId xmlns:a16="http://schemas.microsoft.com/office/drawing/2014/main" id="{955779E5-4B2D-814F-AA8E-B4619A351DD1}"/>
              </a:ext>
            </a:extLst>
          </p:cNvPr>
          <p:cNvSpPr/>
          <p:nvPr/>
        </p:nvSpPr>
        <p:spPr>
          <a:xfrm>
            <a:off x="502655" y="3809573"/>
            <a:ext cx="742511" cy="369332"/>
          </a:xfrm>
          <a:prstGeom prst="rect">
            <a:avLst/>
          </a:prstGeom>
        </p:spPr>
        <p:txBody>
          <a:bodyPr wrap="none">
            <a:spAutoFit/>
          </a:bodyPr>
          <a:lstStyle/>
          <a:p>
            <a:r>
              <a:rPr lang="en-FR" dirty="0"/>
              <a:t>W</a:t>
            </a:r>
            <a:r>
              <a:rPr lang="en-FR" baseline="-25000" dirty="0"/>
              <a:t>0</a:t>
            </a:r>
            <a:r>
              <a:rPr lang="en-FR" dirty="0"/>
              <a:t>-s</a:t>
            </a:r>
            <a:r>
              <a:rPr lang="en-FR" baseline="-25000" dirty="0"/>
              <a:t>1</a:t>
            </a:r>
            <a:endParaRPr lang="en-FR" dirty="0"/>
          </a:p>
        </p:txBody>
      </p:sp>
      <p:cxnSp>
        <p:nvCxnSpPr>
          <p:cNvPr id="78" name="Straight Connector 77">
            <a:extLst>
              <a:ext uri="{FF2B5EF4-FFF2-40B4-BE49-F238E27FC236}">
                <a16:creationId xmlns:a16="http://schemas.microsoft.com/office/drawing/2014/main" id="{604F6ABB-CDCF-6942-A3F5-27EDCAA838AB}"/>
              </a:ext>
            </a:extLst>
          </p:cNvPr>
          <p:cNvCxnSpPr>
            <a:cxnSpLocks/>
          </p:cNvCxnSpPr>
          <p:nvPr/>
        </p:nvCxnSpPr>
        <p:spPr>
          <a:xfrm>
            <a:off x="1257072" y="4059830"/>
            <a:ext cx="1171590" cy="0"/>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FCE64C1E-F81D-8847-9ED1-9DECAA1E1FD3}"/>
              </a:ext>
            </a:extLst>
          </p:cNvPr>
          <p:cNvCxnSpPr>
            <a:cxnSpLocks/>
          </p:cNvCxnSpPr>
          <p:nvPr/>
        </p:nvCxnSpPr>
        <p:spPr>
          <a:xfrm>
            <a:off x="1261143" y="3553421"/>
            <a:ext cx="2180291" cy="0"/>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EE39A7C8-198C-0341-8CB3-08C85AF5E64A}"/>
              </a:ext>
            </a:extLst>
          </p:cNvPr>
          <p:cNvSpPr/>
          <p:nvPr/>
        </p:nvSpPr>
        <p:spPr>
          <a:xfrm>
            <a:off x="79573" y="3329592"/>
            <a:ext cx="1391728" cy="369332"/>
          </a:xfrm>
          <a:prstGeom prst="rect">
            <a:avLst/>
          </a:prstGeom>
        </p:spPr>
        <p:txBody>
          <a:bodyPr wrap="none">
            <a:spAutoFit/>
          </a:bodyPr>
          <a:lstStyle/>
          <a:p>
            <a:r>
              <a:rPr lang="en-FR" dirty="0"/>
              <a:t>W</a:t>
            </a:r>
            <a:r>
              <a:rPr lang="en-FR" baseline="-25000" dirty="0"/>
              <a:t>0</a:t>
            </a:r>
            <a:r>
              <a:rPr lang="ru-RU" baseline="-25000" dirty="0"/>
              <a:t> </a:t>
            </a:r>
            <a:r>
              <a:rPr lang="en-FR" dirty="0"/>
              <a:t>-</a:t>
            </a:r>
            <a:r>
              <a:rPr lang="ru-RU" dirty="0"/>
              <a:t> </a:t>
            </a:r>
            <a:r>
              <a:rPr lang="en-FR" dirty="0"/>
              <a:t>(1-E)s</a:t>
            </a:r>
            <a:r>
              <a:rPr lang="en-FR" baseline="-25000" dirty="0"/>
              <a:t>1 </a:t>
            </a:r>
            <a:endParaRPr lang="en-FR" dirty="0"/>
          </a:p>
        </p:txBody>
      </p:sp>
      <p:sp>
        <p:nvSpPr>
          <p:cNvPr id="87" name="TextBox 86">
            <a:extLst>
              <a:ext uri="{FF2B5EF4-FFF2-40B4-BE49-F238E27FC236}">
                <a16:creationId xmlns:a16="http://schemas.microsoft.com/office/drawing/2014/main" id="{C00AE9F4-F1A4-9D49-B2CA-4F9E19272E3F}"/>
              </a:ext>
            </a:extLst>
          </p:cNvPr>
          <p:cNvSpPr txBox="1"/>
          <p:nvPr/>
        </p:nvSpPr>
        <p:spPr>
          <a:xfrm>
            <a:off x="5263314" y="5994814"/>
            <a:ext cx="3203121" cy="369332"/>
          </a:xfrm>
          <a:prstGeom prst="rect">
            <a:avLst/>
          </a:prstGeom>
          <a:noFill/>
        </p:spPr>
        <p:txBody>
          <a:bodyPr wrap="none" rtlCol="0">
            <a:spAutoFit/>
          </a:bodyPr>
          <a:lstStyle/>
          <a:p>
            <a:r>
              <a:rPr lang="ru-RU" dirty="0"/>
              <a:t>Е </a:t>
            </a:r>
            <a:r>
              <a:rPr lang="en-US" dirty="0"/>
              <a:t>- </a:t>
            </a:r>
            <a:r>
              <a:rPr lang="ru-RU" dirty="0"/>
              <a:t> степень компенсации</a:t>
            </a:r>
            <a:endParaRPr lang="en-FR" dirty="0"/>
          </a:p>
        </p:txBody>
      </p:sp>
    </p:spTree>
    <p:extLst>
      <p:ext uri="{BB962C8B-B14F-4D97-AF65-F5344CB8AC3E}">
        <p14:creationId xmlns:p14="http://schemas.microsoft.com/office/powerpoint/2010/main" val="4279266707"/>
      </p:ext>
    </p:extLst>
  </p:cSld>
  <p:clrMapOvr>
    <a:masterClrMapping/>
  </p:clrMapOvr>
  <p:transition spd="slow" advTm="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a:xfrm>
            <a:off x="0" y="648804"/>
            <a:ext cx="7327449" cy="1143000"/>
          </a:xfrm>
        </p:spPr>
        <p:txBody>
          <a:bodyPr/>
          <a:lstStyle/>
          <a:p>
            <a:r>
              <a:rPr lang="ru-RU" sz="3200" dirty="0"/>
              <a:t>Побег от иммунного отклика и  каскад компенсирующих мутаций</a:t>
            </a:r>
            <a:endParaRPr lang="en-FR" sz="3200" dirty="0"/>
          </a:p>
        </p:txBody>
      </p:sp>
      <p:pic>
        <p:nvPicPr>
          <p:cNvPr id="7" name="Content Placeholder 6">
            <a:extLst>
              <a:ext uri="{FF2B5EF4-FFF2-40B4-BE49-F238E27FC236}">
                <a16:creationId xmlns:a16="http://schemas.microsoft.com/office/drawing/2014/main" id="{E4B70884-387B-D946-ADD4-AB6ED8B532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47356" y="1588698"/>
            <a:ext cx="2977065" cy="4713687"/>
          </a:xfrm>
        </p:spPr>
      </p:pic>
      <p:cxnSp>
        <p:nvCxnSpPr>
          <p:cNvPr id="5" name="Straight Arrow Connector 4">
            <a:extLst>
              <a:ext uri="{FF2B5EF4-FFF2-40B4-BE49-F238E27FC236}">
                <a16:creationId xmlns:a16="http://schemas.microsoft.com/office/drawing/2014/main" id="{A0D818A4-DFA1-8A49-BE40-21982A49C7E6}"/>
              </a:ext>
            </a:extLst>
          </p:cNvPr>
          <p:cNvCxnSpPr/>
          <p:nvPr/>
        </p:nvCxnSpPr>
        <p:spPr>
          <a:xfrm>
            <a:off x="2445026" y="2451652"/>
            <a:ext cx="940904" cy="212035"/>
          </a:xfrm>
          <a:prstGeom prst="straightConnector1">
            <a:avLst/>
          </a:prstGeom>
          <a:ln w="1270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A6272E0-857C-A54E-94BA-287ACD098DFC}"/>
              </a:ext>
            </a:extLst>
          </p:cNvPr>
          <p:cNvCxnSpPr>
            <a:cxnSpLocks/>
          </p:cNvCxnSpPr>
          <p:nvPr/>
        </p:nvCxnSpPr>
        <p:spPr>
          <a:xfrm flipH="1">
            <a:off x="3663725" y="2557669"/>
            <a:ext cx="2741069" cy="604631"/>
          </a:xfrm>
          <a:prstGeom prst="straightConnector1">
            <a:avLst/>
          </a:prstGeom>
          <a:ln w="127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6E2E9AE-27BE-F744-AB13-6622CEB4F234}"/>
              </a:ext>
            </a:extLst>
          </p:cNvPr>
          <p:cNvCxnSpPr>
            <a:cxnSpLocks/>
          </p:cNvCxnSpPr>
          <p:nvPr/>
        </p:nvCxnSpPr>
        <p:spPr>
          <a:xfrm flipH="1">
            <a:off x="4539156" y="2946400"/>
            <a:ext cx="1960695" cy="271118"/>
          </a:xfrm>
          <a:prstGeom prst="straightConnector1">
            <a:avLst/>
          </a:prstGeom>
          <a:ln w="127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B248D9F-BE5A-BA48-BD98-7E143888A8C5}"/>
              </a:ext>
            </a:extLst>
          </p:cNvPr>
          <p:cNvCxnSpPr>
            <a:cxnSpLocks/>
          </p:cNvCxnSpPr>
          <p:nvPr/>
        </p:nvCxnSpPr>
        <p:spPr>
          <a:xfrm flipH="1">
            <a:off x="5168900" y="2710069"/>
            <a:ext cx="1388295" cy="2441861"/>
          </a:xfrm>
          <a:prstGeom prst="straightConnector1">
            <a:avLst/>
          </a:prstGeom>
          <a:ln w="127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55656D7-3923-F147-9AEF-AF1B896FA83D}"/>
              </a:ext>
            </a:extLst>
          </p:cNvPr>
          <p:cNvCxnSpPr>
            <a:cxnSpLocks/>
          </p:cNvCxnSpPr>
          <p:nvPr/>
        </p:nvCxnSpPr>
        <p:spPr>
          <a:xfrm flipH="1">
            <a:off x="4864100" y="3098800"/>
            <a:ext cx="1788152" cy="2667000"/>
          </a:xfrm>
          <a:prstGeom prst="straightConnector1">
            <a:avLst/>
          </a:prstGeom>
          <a:ln w="127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35E9567-5A6E-4D4D-99AB-3345ABA3B52B}"/>
              </a:ext>
            </a:extLst>
          </p:cNvPr>
          <p:cNvSpPr txBox="1"/>
          <p:nvPr/>
        </p:nvSpPr>
        <p:spPr>
          <a:xfrm>
            <a:off x="6421522" y="2326092"/>
            <a:ext cx="1271502" cy="307777"/>
          </a:xfrm>
          <a:prstGeom prst="rect">
            <a:avLst/>
          </a:prstGeom>
          <a:noFill/>
        </p:spPr>
        <p:txBody>
          <a:bodyPr wrap="none" rtlCol="0">
            <a:spAutoFit/>
          </a:bodyPr>
          <a:lstStyle/>
          <a:p>
            <a:r>
              <a:rPr lang="ru-RU" sz="1400" dirty="0">
                <a:solidFill>
                  <a:srgbClr val="FF0000"/>
                </a:solidFill>
              </a:rPr>
              <a:t>большое</a:t>
            </a:r>
            <a:r>
              <a:rPr lang="ru-RU" sz="1400" dirty="0">
                <a:solidFill>
                  <a:srgbClr val="00652E"/>
                </a:solidFill>
              </a:rPr>
              <a:t> </a:t>
            </a:r>
            <a:r>
              <a:rPr lang="en-US" sz="1400" dirty="0">
                <a:solidFill>
                  <a:srgbClr val="FF0000"/>
                </a:solidFill>
              </a:rPr>
              <a:t>E</a:t>
            </a:r>
            <a:r>
              <a:rPr lang="en-US" sz="1400" dirty="0">
                <a:solidFill>
                  <a:srgbClr val="7030A0"/>
                </a:solidFill>
              </a:rPr>
              <a:t> s</a:t>
            </a:r>
            <a:endParaRPr lang="en-FR" sz="1400" dirty="0">
              <a:solidFill>
                <a:srgbClr val="FF0000"/>
              </a:solidFill>
            </a:endParaRPr>
          </a:p>
        </p:txBody>
      </p:sp>
      <p:sp>
        <p:nvSpPr>
          <p:cNvPr id="23" name="TextBox 22">
            <a:extLst>
              <a:ext uri="{FF2B5EF4-FFF2-40B4-BE49-F238E27FC236}">
                <a16:creationId xmlns:a16="http://schemas.microsoft.com/office/drawing/2014/main" id="{42C9D0C0-D08D-BF42-940B-05BA1702BF15}"/>
              </a:ext>
            </a:extLst>
          </p:cNvPr>
          <p:cNvSpPr txBox="1"/>
          <p:nvPr/>
        </p:nvSpPr>
        <p:spPr>
          <a:xfrm>
            <a:off x="6555583" y="2786269"/>
            <a:ext cx="1561646" cy="307777"/>
          </a:xfrm>
          <a:prstGeom prst="rect">
            <a:avLst/>
          </a:prstGeom>
          <a:noFill/>
        </p:spPr>
        <p:txBody>
          <a:bodyPr wrap="none" rtlCol="0">
            <a:spAutoFit/>
          </a:bodyPr>
          <a:lstStyle/>
          <a:p>
            <a:r>
              <a:rPr lang="en-US" sz="1400" dirty="0">
                <a:solidFill>
                  <a:srgbClr val="00652E"/>
                </a:solidFill>
              </a:rPr>
              <a:t> </a:t>
            </a:r>
            <a:r>
              <a:rPr lang="ru-RU" sz="1400" dirty="0">
                <a:solidFill>
                  <a:srgbClr val="0070C0"/>
                </a:solidFill>
              </a:rPr>
              <a:t>маленькое  </a:t>
            </a:r>
            <a:r>
              <a:rPr lang="en-US" sz="1400" dirty="0">
                <a:solidFill>
                  <a:srgbClr val="0070C0"/>
                </a:solidFill>
              </a:rPr>
              <a:t>E</a:t>
            </a:r>
            <a:r>
              <a:rPr lang="en-US" sz="1400" dirty="0">
                <a:solidFill>
                  <a:srgbClr val="7030A0"/>
                </a:solidFill>
              </a:rPr>
              <a:t> s</a:t>
            </a:r>
            <a:endParaRPr lang="en-FR" sz="1400" dirty="0">
              <a:solidFill>
                <a:srgbClr val="0070C0"/>
              </a:solidFill>
            </a:endParaRPr>
          </a:p>
        </p:txBody>
      </p:sp>
      <p:sp>
        <p:nvSpPr>
          <p:cNvPr id="25" name="TextBox 24">
            <a:extLst>
              <a:ext uri="{FF2B5EF4-FFF2-40B4-BE49-F238E27FC236}">
                <a16:creationId xmlns:a16="http://schemas.microsoft.com/office/drawing/2014/main" id="{0904DE57-2C44-E445-B03E-481DA5B35C9D}"/>
              </a:ext>
            </a:extLst>
          </p:cNvPr>
          <p:cNvSpPr txBox="1"/>
          <p:nvPr/>
        </p:nvSpPr>
        <p:spPr>
          <a:xfrm>
            <a:off x="647739" y="2172203"/>
            <a:ext cx="1797287" cy="307777"/>
          </a:xfrm>
          <a:prstGeom prst="rect">
            <a:avLst/>
          </a:prstGeom>
          <a:noFill/>
        </p:spPr>
        <p:txBody>
          <a:bodyPr wrap="none" rtlCol="0">
            <a:spAutoFit/>
          </a:bodyPr>
          <a:lstStyle/>
          <a:p>
            <a:r>
              <a:rPr lang="ru-RU" sz="1400" dirty="0">
                <a:solidFill>
                  <a:srgbClr val="7030A0"/>
                </a:solidFill>
              </a:rPr>
              <a:t>Знак </a:t>
            </a:r>
            <a:r>
              <a:rPr lang="en-US" sz="1400" dirty="0">
                <a:solidFill>
                  <a:srgbClr val="7030A0"/>
                </a:solidFill>
              </a:rPr>
              <a:t>s</a:t>
            </a:r>
            <a:r>
              <a:rPr lang="ru-RU" sz="1400" dirty="0">
                <a:solidFill>
                  <a:srgbClr val="7030A0"/>
                </a:solidFill>
              </a:rPr>
              <a:t> изменился</a:t>
            </a:r>
            <a:endParaRPr lang="en-FR" sz="1400" dirty="0">
              <a:solidFill>
                <a:srgbClr val="7030A0"/>
              </a:solidFill>
            </a:endParaRPr>
          </a:p>
        </p:txBody>
      </p:sp>
    </p:spTree>
    <p:extLst>
      <p:ext uri="{BB962C8B-B14F-4D97-AF65-F5344CB8AC3E}">
        <p14:creationId xmlns:p14="http://schemas.microsoft.com/office/powerpoint/2010/main" val="3356218945"/>
      </p:ext>
    </p:extLst>
  </p:cSld>
  <p:clrMapOvr>
    <a:masterClrMapping/>
  </p:clrMapOvr>
  <p:transition spd="slow" advTm="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00105-D9DF-664A-A925-E25A7134857D}"/>
              </a:ext>
            </a:extLst>
          </p:cNvPr>
          <p:cNvSpPr>
            <a:spLocks noGrp="1"/>
          </p:cNvSpPr>
          <p:nvPr>
            <p:ph type="title"/>
          </p:nvPr>
        </p:nvSpPr>
        <p:spPr/>
        <p:txBody>
          <a:bodyPr/>
          <a:lstStyle/>
          <a:p>
            <a:r>
              <a:rPr lang="ru-RU" dirty="0"/>
              <a:t>Случайный дрейф, отбор, и мутация</a:t>
            </a:r>
            <a:endParaRPr lang="en-FR" dirty="0"/>
          </a:p>
        </p:txBody>
      </p:sp>
      <p:pic>
        <p:nvPicPr>
          <p:cNvPr id="11" name="Content Placeholder 10">
            <a:extLst>
              <a:ext uri="{FF2B5EF4-FFF2-40B4-BE49-F238E27FC236}">
                <a16:creationId xmlns:a16="http://schemas.microsoft.com/office/drawing/2014/main" id="{61B345B4-A4EC-7E48-995B-8BB091B837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1871352" y="1017087"/>
            <a:ext cx="3680069" cy="5207762"/>
          </a:xfrm>
        </p:spPr>
      </p:pic>
      <p:sp>
        <p:nvSpPr>
          <p:cNvPr id="12" name="TextBox 11">
            <a:extLst>
              <a:ext uri="{FF2B5EF4-FFF2-40B4-BE49-F238E27FC236}">
                <a16:creationId xmlns:a16="http://schemas.microsoft.com/office/drawing/2014/main" id="{0E80DA45-7B7C-234F-B489-738A50678A8E}"/>
              </a:ext>
            </a:extLst>
          </p:cNvPr>
          <p:cNvSpPr txBox="1"/>
          <p:nvPr/>
        </p:nvSpPr>
        <p:spPr>
          <a:xfrm>
            <a:off x="602876" y="5461003"/>
            <a:ext cx="8212505" cy="369332"/>
          </a:xfrm>
          <a:prstGeom prst="rect">
            <a:avLst/>
          </a:prstGeom>
          <a:noFill/>
        </p:spPr>
        <p:txBody>
          <a:bodyPr wrap="none" rtlCol="0">
            <a:spAutoFit/>
          </a:bodyPr>
          <a:lstStyle/>
          <a:p>
            <a:r>
              <a:rPr lang="en-US" dirty="0">
                <a:latin typeface="Symbol" pitchFamily="2" charset="2"/>
              </a:rPr>
              <a:t>r(</a:t>
            </a:r>
            <a:r>
              <a:rPr lang="en-US" dirty="0" err="1">
                <a:latin typeface="Arial" panose="020B0604020202020204" pitchFamily="34" charset="0"/>
                <a:cs typeface="Arial" panose="020B0604020202020204" pitchFamily="34" charset="0"/>
              </a:rPr>
              <a:t>f,t</a:t>
            </a:r>
            <a:r>
              <a:rPr lang="en-US" dirty="0">
                <a:latin typeface="Symbol" pitchFamily="2" charset="2"/>
              </a:rPr>
              <a:t>) - </a:t>
            </a:r>
            <a:r>
              <a:rPr lang="ru-RU" dirty="0">
                <a:latin typeface="+mj-lt"/>
              </a:rPr>
              <a:t>плотность вероятности иметь долю мутантов </a:t>
            </a:r>
            <a:r>
              <a:rPr lang="en-US" dirty="0">
                <a:latin typeface="+mj-lt"/>
                <a:cs typeface="Arial" panose="020B0604020202020204" pitchFamily="34" charset="0"/>
              </a:rPr>
              <a:t>f = n/N </a:t>
            </a:r>
            <a:r>
              <a:rPr lang="ru-RU" dirty="0">
                <a:latin typeface="+mj-lt"/>
                <a:cs typeface="Arial" panose="020B0604020202020204" pitchFamily="34" charset="0"/>
              </a:rPr>
              <a:t>в момент </a:t>
            </a:r>
            <a:r>
              <a:rPr lang="en-US" dirty="0">
                <a:latin typeface="Arial" panose="020B0604020202020204" pitchFamily="34" charset="0"/>
                <a:cs typeface="Arial" panose="020B0604020202020204" pitchFamily="34" charset="0"/>
              </a:rPr>
              <a:t>t</a:t>
            </a:r>
            <a:endParaRPr lang="en-FR" dirty="0">
              <a:latin typeface="+mj-lt"/>
            </a:endParaRPr>
          </a:p>
        </p:txBody>
      </p:sp>
      <p:sp>
        <p:nvSpPr>
          <p:cNvPr id="3" name="TextBox 2">
            <a:extLst>
              <a:ext uri="{FF2B5EF4-FFF2-40B4-BE49-F238E27FC236}">
                <a16:creationId xmlns:a16="http://schemas.microsoft.com/office/drawing/2014/main" id="{17DFFC18-FF77-CD40-A900-CB58EF056E22}"/>
              </a:ext>
            </a:extLst>
          </p:cNvPr>
          <p:cNvSpPr txBox="1"/>
          <p:nvPr/>
        </p:nvSpPr>
        <p:spPr>
          <a:xfrm>
            <a:off x="6506740" y="3375799"/>
            <a:ext cx="1465466" cy="369332"/>
          </a:xfrm>
          <a:prstGeom prst="rect">
            <a:avLst/>
          </a:prstGeom>
          <a:noFill/>
        </p:spPr>
        <p:txBody>
          <a:bodyPr wrap="none" rtlCol="0">
            <a:spAutoFit/>
          </a:bodyPr>
          <a:lstStyle/>
          <a:p>
            <a:r>
              <a:rPr lang="ru-RU" dirty="0"/>
              <a:t> </a:t>
            </a:r>
            <a:r>
              <a:rPr lang="en-US" dirty="0"/>
              <a:t>b</a:t>
            </a:r>
            <a:r>
              <a:rPr lang="en-US" baseline="-25000" dirty="0"/>
              <a:t>2</a:t>
            </a:r>
            <a:r>
              <a:rPr lang="en-US" dirty="0"/>
              <a:t> = (1-s)b</a:t>
            </a:r>
            <a:r>
              <a:rPr lang="en-US" baseline="-25000" dirty="0"/>
              <a:t>1</a:t>
            </a:r>
            <a:endParaRPr lang="en-FR" baseline="-25000" dirty="0"/>
          </a:p>
        </p:txBody>
      </p:sp>
      <p:sp>
        <p:nvSpPr>
          <p:cNvPr id="4" name="TextBox 3">
            <a:extLst>
              <a:ext uri="{FF2B5EF4-FFF2-40B4-BE49-F238E27FC236}">
                <a16:creationId xmlns:a16="http://schemas.microsoft.com/office/drawing/2014/main" id="{35F42AC8-9033-9443-A030-B43D26DC2219}"/>
              </a:ext>
            </a:extLst>
          </p:cNvPr>
          <p:cNvSpPr txBox="1"/>
          <p:nvPr/>
        </p:nvSpPr>
        <p:spPr>
          <a:xfrm>
            <a:off x="6506740" y="2374206"/>
            <a:ext cx="2637260" cy="923330"/>
          </a:xfrm>
          <a:prstGeom prst="rect">
            <a:avLst/>
          </a:prstGeom>
          <a:noFill/>
        </p:spPr>
        <p:txBody>
          <a:bodyPr wrap="none" rtlCol="0">
            <a:spAutoFit/>
          </a:bodyPr>
          <a:lstStyle/>
          <a:p>
            <a:r>
              <a:rPr lang="ru-RU" dirty="0"/>
              <a:t>Ест. </a:t>
            </a:r>
            <a:r>
              <a:rPr lang="ru-RU"/>
              <a:t>отбор</a:t>
            </a:r>
            <a:r>
              <a:rPr lang="en-US" dirty="0"/>
              <a:t>:</a:t>
            </a:r>
          </a:p>
          <a:p>
            <a:r>
              <a:rPr lang="ru-RU" dirty="0"/>
              <a:t>среднее количество </a:t>
            </a:r>
          </a:p>
          <a:p>
            <a:r>
              <a:rPr lang="ru-RU" dirty="0"/>
              <a:t>потомков</a:t>
            </a:r>
            <a:endParaRPr lang="en-FR" dirty="0"/>
          </a:p>
        </p:txBody>
      </p:sp>
    </p:spTree>
    <p:extLst>
      <p:ext uri="{BB962C8B-B14F-4D97-AF65-F5344CB8AC3E}">
        <p14:creationId xmlns:p14="http://schemas.microsoft.com/office/powerpoint/2010/main" val="3767496583"/>
      </p:ext>
    </p:extLst>
  </p:cSld>
  <p:clrMapOvr>
    <a:masterClrMapping/>
  </p:clrMapOvr>
  <p:transition spd="slow" advTm="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60E8-3FE6-8C49-8407-2ECDAE89BD4F}"/>
              </a:ext>
            </a:extLst>
          </p:cNvPr>
          <p:cNvSpPr>
            <a:spLocks noGrp="1"/>
          </p:cNvSpPr>
          <p:nvPr>
            <p:ph type="title"/>
          </p:nvPr>
        </p:nvSpPr>
        <p:spPr>
          <a:xfrm>
            <a:off x="457199" y="290943"/>
            <a:ext cx="6508377" cy="1143000"/>
          </a:xfrm>
        </p:spPr>
        <p:txBody>
          <a:bodyPr/>
          <a:lstStyle/>
          <a:p>
            <a:r>
              <a:rPr lang="ru-RU" dirty="0"/>
              <a:t>Уравнение Колмогорова (</a:t>
            </a:r>
            <a:r>
              <a:rPr lang="ru-RU" dirty="0" err="1"/>
              <a:t>Фоккера</a:t>
            </a:r>
            <a:r>
              <a:rPr lang="ru-RU" dirty="0"/>
              <a:t>-Планка)</a:t>
            </a:r>
            <a:endParaRPr lang="en-FR" dirty="0"/>
          </a:p>
        </p:txBody>
      </p:sp>
      <p:pic>
        <p:nvPicPr>
          <p:cNvPr id="10" name="Content Placeholder 9">
            <a:extLst>
              <a:ext uri="{FF2B5EF4-FFF2-40B4-BE49-F238E27FC236}">
                <a16:creationId xmlns:a16="http://schemas.microsoft.com/office/drawing/2014/main" id="{7D28EA29-835A-0246-85C1-D7E33581C6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673" y="2001983"/>
            <a:ext cx="5479903" cy="4343399"/>
          </a:xfrm>
        </p:spPr>
      </p:pic>
      <p:sp>
        <p:nvSpPr>
          <p:cNvPr id="12" name="TextBox 11">
            <a:extLst>
              <a:ext uri="{FF2B5EF4-FFF2-40B4-BE49-F238E27FC236}">
                <a16:creationId xmlns:a16="http://schemas.microsoft.com/office/drawing/2014/main" id="{F4C67300-CE2D-EA41-A789-247419B8BA32}"/>
              </a:ext>
            </a:extLst>
          </p:cNvPr>
          <p:cNvSpPr txBox="1"/>
          <p:nvPr/>
        </p:nvSpPr>
        <p:spPr>
          <a:xfrm>
            <a:off x="0" y="3429000"/>
            <a:ext cx="1842052" cy="2031325"/>
          </a:xfrm>
          <a:prstGeom prst="rect">
            <a:avLst/>
          </a:prstGeom>
          <a:noFill/>
        </p:spPr>
        <p:txBody>
          <a:bodyPr wrap="square" rtlCol="0">
            <a:spAutoFit/>
          </a:bodyPr>
          <a:lstStyle/>
          <a:p>
            <a:r>
              <a:rPr lang="en-US" dirty="0">
                <a:latin typeface="Cambria" panose="02040503050406030204" pitchFamily="18" charset="0"/>
              </a:rPr>
              <a:t>f </a:t>
            </a:r>
            <a:r>
              <a:rPr lang="ru-RU" dirty="0">
                <a:latin typeface="Cambria" panose="02040503050406030204" pitchFamily="18" charset="0"/>
              </a:rPr>
              <a:t>(</a:t>
            </a:r>
            <a:r>
              <a:rPr lang="en-US" dirty="0">
                <a:latin typeface="Cambria" panose="02040503050406030204" pitchFamily="18" charset="0"/>
              </a:rPr>
              <a:t>t</a:t>
            </a:r>
            <a:r>
              <a:rPr lang="ru-RU" dirty="0">
                <a:latin typeface="Cambria" panose="02040503050406030204" pitchFamily="18" charset="0"/>
              </a:rPr>
              <a:t>)</a:t>
            </a:r>
            <a:r>
              <a:rPr lang="en-FR" dirty="0">
                <a:latin typeface="Cambria" panose="02040503050406030204" pitchFamily="18" charset="0"/>
              </a:rPr>
              <a:t> </a:t>
            </a:r>
            <a:r>
              <a:rPr lang="en-FR" i="1" dirty="0">
                <a:latin typeface="Cambria" panose="02040503050406030204" pitchFamily="18" charset="0"/>
              </a:rPr>
              <a:t>– </a:t>
            </a:r>
            <a:r>
              <a:rPr lang="ru-RU" dirty="0"/>
              <a:t>доля мутанта в популяции</a:t>
            </a:r>
            <a:br>
              <a:rPr lang="en-US" dirty="0"/>
            </a:br>
            <a:br>
              <a:rPr lang="en-US" dirty="0"/>
            </a:br>
            <a:r>
              <a:rPr lang="en-US" dirty="0">
                <a:latin typeface="Symbol" pitchFamily="2" charset="2"/>
              </a:rPr>
              <a:t>r(</a:t>
            </a:r>
            <a:r>
              <a:rPr lang="en-US" dirty="0" err="1">
                <a:latin typeface="Arial" panose="020B0604020202020204" pitchFamily="34" charset="0"/>
                <a:cs typeface="Arial" panose="020B0604020202020204" pitchFamily="34" charset="0"/>
              </a:rPr>
              <a:t>f,t</a:t>
            </a:r>
            <a:r>
              <a:rPr lang="en-US" dirty="0">
                <a:latin typeface="Symbol" pitchFamily="2" charset="2"/>
              </a:rPr>
              <a:t>) – </a:t>
            </a:r>
            <a:r>
              <a:rPr lang="ru-RU" dirty="0">
                <a:latin typeface="+mj-lt"/>
              </a:rPr>
              <a:t>плотность</a:t>
            </a:r>
            <a:r>
              <a:rPr lang="en-US" dirty="0">
                <a:latin typeface="+mj-lt"/>
              </a:rPr>
              <a:t> </a:t>
            </a:r>
            <a:r>
              <a:rPr lang="ru-RU" dirty="0">
                <a:latin typeface="+mj-lt"/>
              </a:rPr>
              <a:t>ее вероятности</a:t>
            </a:r>
            <a:endParaRPr lang="en-FR" dirty="0">
              <a:latin typeface="+mj-lt"/>
            </a:endParaRPr>
          </a:p>
        </p:txBody>
      </p:sp>
      <p:sp>
        <p:nvSpPr>
          <p:cNvPr id="7" name="TextBox 6">
            <a:extLst>
              <a:ext uri="{FF2B5EF4-FFF2-40B4-BE49-F238E27FC236}">
                <a16:creationId xmlns:a16="http://schemas.microsoft.com/office/drawing/2014/main" id="{79A810C1-DBD3-1E44-994E-DC143B65C549}"/>
              </a:ext>
            </a:extLst>
          </p:cNvPr>
          <p:cNvSpPr txBox="1"/>
          <p:nvPr/>
        </p:nvSpPr>
        <p:spPr>
          <a:xfrm>
            <a:off x="1985473" y="1533297"/>
            <a:ext cx="1058303" cy="369332"/>
          </a:xfrm>
          <a:prstGeom prst="rect">
            <a:avLst/>
          </a:prstGeom>
          <a:noFill/>
        </p:spPr>
        <p:txBody>
          <a:bodyPr wrap="none" rtlCol="0">
            <a:spAutoFit/>
          </a:bodyPr>
          <a:lstStyle/>
          <a:p>
            <a:r>
              <a:rPr lang="ru-RU" dirty="0"/>
              <a:t>Дрейф</a:t>
            </a:r>
            <a:endParaRPr lang="en-FR" dirty="0"/>
          </a:p>
        </p:txBody>
      </p:sp>
      <p:sp>
        <p:nvSpPr>
          <p:cNvPr id="8" name="TextBox 7">
            <a:extLst>
              <a:ext uri="{FF2B5EF4-FFF2-40B4-BE49-F238E27FC236}">
                <a16:creationId xmlns:a16="http://schemas.microsoft.com/office/drawing/2014/main" id="{C4A7E64C-5077-C648-8C37-6F73999632CF}"/>
              </a:ext>
            </a:extLst>
          </p:cNvPr>
          <p:cNvSpPr txBox="1"/>
          <p:nvPr/>
        </p:nvSpPr>
        <p:spPr>
          <a:xfrm>
            <a:off x="3711387" y="1533297"/>
            <a:ext cx="934871" cy="369332"/>
          </a:xfrm>
          <a:prstGeom prst="rect">
            <a:avLst/>
          </a:prstGeom>
          <a:noFill/>
        </p:spPr>
        <p:txBody>
          <a:bodyPr wrap="none" rtlCol="0">
            <a:spAutoFit/>
          </a:bodyPr>
          <a:lstStyle/>
          <a:p>
            <a:r>
              <a:rPr lang="ru-RU" dirty="0"/>
              <a:t>Отбор</a:t>
            </a:r>
            <a:endParaRPr lang="en-FR" dirty="0"/>
          </a:p>
        </p:txBody>
      </p:sp>
      <p:sp>
        <p:nvSpPr>
          <p:cNvPr id="9" name="TextBox 8">
            <a:extLst>
              <a:ext uri="{FF2B5EF4-FFF2-40B4-BE49-F238E27FC236}">
                <a16:creationId xmlns:a16="http://schemas.microsoft.com/office/drawing/2014/main" id="{924CE291-556E-0E47-A8F1-6E86A8E16F16}"/>
              </a:ext>
            </a:extLst>
          </p:cNvPr>
          <p:cNvSpPr txBox="1"/>
          <p:nvPr/>
        </p:nvSpPr>
        <p:spPr>
          <a:xfrm>
            <a:off x="5474134" y="1533297"/>
            <a:ext cx="1160895" cy="369332"/>
          </a:xfrm>
          <a:prstGeom prst="rect">
            <a:avLst/>
          </a:prstGeom>
          <a:noFill/>
        </p:spPr>
        <p:txBody>
          <a:bodyPr wrap="none" rtlCol="0">
            <a:spAutoFit/>
          </a:bodyPr>
          <a:lstStyle/>
          <a:p>
            <a:r>
              <a:rPr lang="ru-RU" dirty="0"/>
              <a:t>Мутация</a:t>
            </a:r>
            <a:endParaRPr lang="en-FR" dirty="0"/>
          </a:p>
        </p:txBody>
      </p:sp>
    </p:spTree>
    <p:extLst>
      <p:ext uri="{BB962C8B-B14F-4D97-AF65-F5344CB8AC3E}">
        <p14:creationId xmlns:p14="http://schemas.microsoft.com/office/powerpoint/2010/main" val="2917744418"/>
      </p:ext>
    </p:extLst>
  </p:cSld>
  <p:clrMapOvr>
    <a:masterClrMapping/>
  </p:clrMapOvr>
  <p:transition spd="slow" advTm="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60E8-3FE6-8C49-8407-2ECDAE89BD4F}"/>
              </a:ext>
            </a:extLst>
          </p:cNvPr>
          <p:cNvSpPr>
            <a:spLocks noGrp="1"/>
          </p:cNvSpPr>
          <p:nvPr>
            <p:ph type="title"/>
          </p:nvPr>
        </p:nvSpPr>
        <p:spPr>
          <a:xfrm>
            <a:off x="457199" y="290943"/>
            <a:ext cx="6508377" cy="1143000"/>
          </a:xfrm>
        </p:spPr>
        <p:txBody>
          <a:bodyPr/>
          <a:lstStyle/>
          <a:p>
            <a:r>
              <a:rPr lang="ru-RU" dirty="0"/>
              <a:t>Уточненное уравнение</a:t>
            </a:r>
            <a:r>
              <a:rPr lang="en-US" dirty="0"/>
              <a:t> </a:t>
            </a:r>
            <a:r>
              <a:rPr lang="ru-RU" dirty="0"/>
              <a:t> Колмогорова</a:t>
            </a:r>
            <a:endParaRPr lang="en-FR" dirty="0"/>
          </a:p>
        </p:txBody>
      </p:sp>
      <p:sp>
        <p:nvSpPr>
          <p:cNvPr id="3" name="Rectangle 2">
            <a:extLst>
              <a:ext uri="{FF2B5EF4-FFF2-40B4-BE49-F238E27FC236}">
                <a16:creationId xmlns:a16="http://schemas.microsoft.com/office/drawing/2014/main" id="{42D0CCFE-27A7-9248-A0A7-23EF1640144E}"/>
              </a:ext>
            </a:extLst>
          </p:cNvPr>
          <p:cNvSpPr/>
          <p:nvPr/>
        </p:nvSpPr>
        <p:spPr>
          <a:xfrm>
            <a:off x="901700" y="2844800"/>
            <a:ext cx="6731000" cy="35941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pic>
        <p:nvPicPr>
          <p:cNvPr id="11" name="Picture 10">
            <a:extLst>
              <a:ext uri="{FF2B5EF4-FFF2-40B4-BE49-F238E27FC236}">
                <a16:creationId xmlns:a16="http://schemas.microsoft.com/office/drawing/2014/main" id="{F9529133-4102-B440-A664-91FEB8307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374" y="3799202"/>
            <a:ext cx="5802568" cy="1659489"/>
          </a:xfrm>
          <a:prstGeom prst="rect">
            <a:avLst/>
          </a:prstGeom>
        </p:spPr>
      </p:pic>
      <p:sp>
        <p:nvSpPr>
          <p:cNvPr id="13" name="Rectangle 12">
            <a:extLst>
              <a:ext uri="{FF2B5EF4-FFF2-40B4-BE49-F238E27FC236}">
                <a16:creationId xmlns:a16="http://schemas.microsoft.com/office/drawing/2014/main" id="{FE05E74D-01AA-EC41-88EC-6CC7437991C1}"/>
              </a:ext>
            </a:extLst>
          </p:cNvPr>
          <p:cNvSpPr/>
          <p:nvPr/>
        </p:nvSpPr>
        <p:spPr>
          <a:xfrm>
            <a:off x="2492002" y="5067714"/>
            <a:ext cx="3408184" cy="5983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cxnSp>
        <p:nvCxnSpPr>
          <p:cNvPr id="5" name="Straight Arrow Connector 4">
            <a:extLst>
              <a:ext uri="{FF2B5EF4-FFF2-40B4-BE49-F238E27FC236}">
                <a16:creationId xmlns:a16="http://schemas.microsoft.com/office/drawing/2014/main" id="{E4CA3201-1F80-E14D-B2EE-4556ED5D2BC6}"/>
              </a:ext>
            </a:extLst>
          </p:cNvPr>
          <p:cNvCxnSpPr/>
          <p:nvPr/>
        </p:nvCxnSpPr>
        <p:spPr>
          <a:xfrm>
            <a:off x="3711387" y="3073400"/>
            <a:ext cx="0" cy="571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7533FB4C-8F48-A743-99B4-718F5B1E3D97}"/>
              </a:ext>
            </a:extLst>
          </p:cNvPr>
          <p:cNvSpPr txBox="1"/>
          <p:nvPr/>
        </p:nvSpPr>
        <p:spPr>
          <a:xfrm>
            <a:off x="1985473" y="1533297"/>
            <a:ext cx="1058303" cy="369332"/>
          </a:xfrm>
          <a:prstGeom prst="rect">
            <a:avLst/>
          </a:prstGeom>
          <a:noFill/>
        </p:spPr>
        <p:txBody>
          <a:bodyPr wrap="none" rtlCol="0">
            <a:spAutoFit/>
          </a:bodyPr>
          <a:lstStyle/>
          <a:p>
            <a:r>
              <a:rPr lang="ru-RU" dirty="0"/>
              <a:t>Дрейф</a:t>
            </a:r>
            <a:endParaRPr lang="en-FR" dirty="0"/>
          </a:p>
        </p:txBody>
      </p:sp>
      <p:sp>
        <p:nvSpPr>
          <p:cNvPr id="19" name="TextBox 18">
            <a:extLst>
              <a:ext uri="{FF2B5EF4-FFF2-40B4-BE49-F238E27FC236}">
                <a16:creationId xmlns:a16="http://schemas.microsoft.com/office/drawing/2014/main" id="{F7F98450-EF52-2D40-8E14-40F1DAAD8192}"/>
              </a:ext>
            </a:extLst>
          </p:cNvPr>
          <p:cNvSpPr txBox="1"/>
          <p:nvPr/>
        </p:nvSpPr>
        <p:spPr>
          <a:xfrm>
            <a:off x="3711387" y="1533297"/>
            <a:ext cx="934871" cy="369332"/>
          </a:xfrm>
          <a:prstGeom prst="rect">
            <a:avLst/>
          </a:prstGeom>
          <a:noFill/>
        </p:spPr>
        <p:txBody>
          <a:bodyPr wrap="none" rtlCol="0">
            <a:spAutoFit/>
          </a:bodyPr>
          <a:lstStyle/>
          <a:p>
            <a:r>
              <a:rPr lang="ru-RU" dirty="0"/>
              <a:t>Отбор</a:t>
            </a:r>
            <a:endParaRPr lang="en-FR" dirty="0"/>
          </a:p>
        </p:txBody>
      </p:sp>
      <p:sp>
        <p:nvSpPr>
          <p:cNvPr id="20" name="TextBox 19">
            <a:extLst>
              <a:ext uri="{FF2B5EF4-FFF2-40B4-BE49-F238E27FC236}">
                <a16:creationId xmlns:a16="http://schemas.microsoft.com/office/drawing/2014/main" id="{74DE0566-884D-2A4B-BC19-3FF44481EC8E}"/>
              </a:ext>
            </a:extLst>
          </p:cNvPr>
          <p:cNvSpPr txBox="1"/>
          <p:nvPr/>
        </p:nvSpPr>
        <p:spPr>
          <a:xfrm>
            <a:off x="5474134" y="1533297"/>
            <a:ext cx="1160895" cy="369332"/>
          </a:xfrm>
          <a:prstGeom prst="rect">
            <a:avLst/>
          </a:prstGeom>
          <a:noFill/>
        </p:spPr>
        <p:txBody>
          <a:bodyPr wrap="none" rtlCol="0">
            <a:spAutoFit/>
          </a:bodyPr>
          <a:lstStyle/>
          <a:p>
            <a:r>
              <a:rPr lang="ru-RU" dirty="0"/>
              <a:t>Мутация</a:t>
            </a:r>
            <a:endParaRPr lang="en-FR" dirty="0"/>
          </a:p>
        </p:txBody>
      </p:sp>
      <p:sp>
        <p:nvSpPr>
          <p:cNvPr id="7" name="TextBox 6">
            <a:extLst>
              <a:ext uri="{FF2B5EF4-FFF2-40B4-BE49-F238E27FC236}">
                <a16:creationId xmlns:a16="http://schemas.microsoft.com/office/drawing/2014/main" id="{3D640E57-3488-4245-9D81-9E8383F0BB27}"/>
              </a:ext>
            </a:extLst>
          </p:cNvPr>
          <p:cNvSpPr txBox="1"/>
          <p:nvPr/>
        </p:nvSpPr>
        <p:spPr>
          <a:xfrm>
            <a:off x="3882100" y="814534"/>
            <a:ext cx="2997937" cy="584775"/>
          </a:xfrm>
          <a:prstGeom prst="rect">
            <a:avLst/>
          </a:prstGeom>
          <a:noFill/>
        </p:spPr>
        <p:txBody>
          <a:bodyPr wrap="none" rtlCol="0">
            <a:spAutoFit/>
          </a:bodyPr>
          <a:lstStyle/>
          <a:p>
            <a:r>
              <a:rPr lang="ru-RU" sz="1600" dirty="0"/>
              <a:t>Вывод  в</a:t>
            </a:r>
            <a:r>
              <a:rPr lang="en-US" sz="1600" dirty="0"/>
              <a:t> </a:t>
            </a:r>
            <a:r>
              <a:rPr lang="en-FR" sz="1600" dirty="0"/>
              <a:t>Rouzine et al </a:t>
            </a:r>
            <a:endParaRPr lang="ru-RU" sz="1600" dirty="0"/>
          </a:p>
          <a:p>
            <a:r>
              <a:rPr lang="en-FR" sz="1600" dirty="0"/>
              <a:t>M</a:t>
            </a:r>
            <a:r>
              <a:rPr lang="en-US" sz="1600" dirty="0" err="1"/>
              <a:t>ol</a:t>
            </a:r>
            <a:r>
              <a:rPr lang="en-US" sz="1600" dirty="0"/>
              <a:t>. </a:t>
            </a:r>
            <a:r>
              <a:rPr lang="en-FR" sz="1600" dirty="0"/>
              <a:t>Bio. Microbio. Rev. 2001</a:t>
            </a:r>
          </a:p>
        </p:txBody>
      </p:sp>
      <p:pic>
        <p:nvPicPr>
          <p:cNvPr id="8" name="Picture 7">
            <a:extLst>
              <a:ext uri="{FF2B5EF4-FFF2-40B4-BE49-F238E27FC236}">
                <a16:creationId xmlns:a16="http://schemas.microsoft.com/office/drawing/2014/main" id="{BF8AFD23-F0A9-D547-9892-A06B23F9B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737" y="1855763"/>
            <a:ext cx="6337300" cy="812800"/>
          </a:xfrm>
          <a:prstGeom prst="rect">
            <a:avLst/>
          </a:prstGeom>
        </p:spPr>
      </p:pic>
    </p:spTree>
    <p:extLst>
      <p:ext uri="{BB962C8B-B14F-4D97-AF65-F5344CB8AC3E}">
        <p14:creationId xmlns:p14="http://schemas.microsoft.com/office/powerpoint/2010/main" val="201018100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p:tgtEl>
                                          <p:spTgt spid="11"/>
                                        </p:tgtEl>
                                        <p:attrNameLst>
                                          <p:attrName>ppt_y</p:attrName>
                                        </p:attrNameLst>
                                      </p:cBhvr>
                                      <p:tavLst>
                                        <p:tav tm="0">
                                          <p:val>
                                            <p:strVal val="#ppt_y+#ppt_h*1.125000"/>
                                          </p:val>
                                        </p:tav>
                                        <p:tav tm="100000">
                                          <p:val>
                                            <p:strVal val="#ppt_y"/>
                                          </p:val>
                                        </p:tav>
                                      </p:tavLst>
                                    </p:anim>
                                    <p:animEffect transition="in" filter="wipe(up)">
                                      <p:cBhvr>
                                        <p:cTn id="12" dur="500"/>
                                        <p:tgtEl>
                                          <p:spTgt spid="11"/>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p:tgtEl>
                                          <p:spTgt spid="13"/>
                                        </p:tgtEl>
                                        <p:attrNameLst>
                                          <p:attrName>ppt_y</p:attrName>
                                        </p:attrNameLst>
                                      </p:cBhvr>
                                      <p:tavLst>
                                        <p:tav tm="0">
                                          <p:val>
                                            <p:strVal val="#ppt_y+#ppt_h*1.125000"/>
                                          </p:val>
                                        </p:tav>
                                        <p:tav tm="100000">
                                          <p:val>
                                            <p:strVal val="#ppt_y"/>
                                          </p:val>
                                        </p:tav>
                                      </p:tavLst>
                                    </p:anim>
                                    <p:animEffect transition="in" filter="wipe(up)">
                                      <p:cBhvr>
                                        <p:cTn id="16" dur="500"/>
                                        <p:tgtEl>
                                          <p:spTgt spid="13"/>
                                        </p:tgtEl>
                                      </p:cBhvr>
                                    </p:animEffect>
                                  </p:childTnLst>
                                </p:cTn>
                              </p:par>
                              <p:par>
                                <p:cTn id="17" presetID="1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60E8-3FE6-8C49-8407-2ECDAE89BD4F}"/>
              </a:ext>
            </a:extLst>
          </p:cNvPr>
          <p:cNvSpPr>
            <a:spLocks noGrp="1"/>
          </p:cNvSpPr>
          <p:nvPr>
            <p:ph type="title"/>
          </p:nvPr>
        </p:nvSpPr>
        <p:spPr>
          <a:xfrm>
            <a:off x="457199" y="290943"/>
            <a:ext cx="6508377" cy="1143000"/>
          </a:xfrm>
        </p:spPr>
        <p:txBody>
          <a:bodyPr/>
          <a:lstStyle/>
          <a:p>
            <a:r>
              <a:rPr lang="ru-RU" dirty="0"/>
              <a:t>Уравнение Колмогорова</a:t>
            </a:r>
            <a:r>
              <a:rPr lang="en-US" dirty="0"/>
              <a:t> </a:t>
            </a:r>
            <a:r>
              <a:rPr lang="ru-RU" dirty="0"/>
              <a:t>через поток вероятности</a:t>
            </a:r>
            <a:endParaRPr lang="en-FR" dirty="0"/>
          </a:p>
        </p:txBody>
      </p:sp>
      <p:pic>
        <p:nvPicPr>
          <p:cNvPr id="14" name="Picture 13">
            <a:extLst>
              <a:ext uri="{FF2B5EF4-FFF2-40B4-BE49-F238E27FC236}">
                <a16:creationId xmlns:a16="http://schemas.microsoft.com/office/drawing/2014/main" id="{2B43130A-0C78-7449-A5B8-95D387010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574" y="1957288"/>
            <a:ext cx="5802568" cy="1659489"/>
          </a:xfrm>
          <a:prstGeom prst="rect">
            <a:avLst/>
          </a:prstGeom>
        </p:spPr>
      </p:pic>
      <p:pic>
        <p:nvPicPr>
          <p:cNvPr id="6" name="Picture 5">
            <a:extLst>
              <a:ext uri="{FF2B5EF4-FFF2-40B4-BE49-F238E27FC236}">
                <a16:creationId xmlns:a16="http://schemas.microsoft.com/office/drawing/2014/main" id="{5BCEAAFD-1F71-8743-BFC2-B3A288A34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142" y="3824188"/>
            <a:ext cx="3137858" cy="2920669"/>
          </a:xfrm>
          <a:prstGeom prst="rect">
            <a:avLst/>
          </a:prstGeom>
        </p:spPr>
      </p:pic>
      <p:sp>
        <p:nvSpPr>
          <p:cNvPr id="15" name="TextBox 14">
            <a:extLst>
              <a:ext uri="{FF2B5EF4-FFF2-40B4-BE49-F238E27FC236}">
                <a16:creationId xmlns:a16="http://schemas.microsoft.com/office/drawing/2014/main" id="{E045F07E-9F36-2548-BE62-441514399C0F}"/>
              </a:ext>
            </a:extLst>
          </p:cNvPr>
          <p:cNvSpPr txBox="1"/>
          <p:nvPr/>
        </p:nvSpPr>
        <p:spPr>
          <a:xfrm>
            <a:off x="8534400" y="6299325"/>
            <a:ext cx="256802" cy="369332"/>
          </a:xfrm>
          <a:prstGeom prst="rect">
            <a:avLst/>
          </a:prstGeom>
          <a:noFill/>
        </p:spPr>
        <p:txBody>
          <a:bodyPr wrap="none" rtlCol="0">
            <a:spAutoFit/>
          </a:bodyPr>
          <a:lstStyle/>
          <a:p>
            <a:r>
              <a:rPr lang="en-US" b="1" dirty="0"/>
              <a:t>f</a:t>
            </a:r>
            <a:endParaRPr lang="en-FR" b="1" dirty="0"/>
          </a:p>
        </p:txBody>
      </p:sp>
      <p:grpSp>
        <p:nvGrpSpPr>
          <p:cNvPr id="27" name="Group 26">
            <a:extLst>
              <a:ext uri="{FF2B5EF4-FFF2-40B4-BE49-F238E27FC236}">
                <a16:creationId xmlns:a16="http://schemas.microsoft.com/office/drawing/2014/main" id="{B0E427C3-385F-2F49-B181-F35FB20D899A}"/>
              </a:ext>
            </a:extLst>
          </p:cNvPr>
          <p:cNvGrpSpPr/>
          <p:nvPr/>
        </p:nvGrpSpPr>
        <p:grpSpPr>
          <a:xfrm>
            <a:off x="396875" y="3911639"/>
            <a:ext cx="3340502" cy="2452093"/>
            <a:chOff x="396875" y="3911639"/>
            <a:chExt cx="3340502" cy="2452093"/>
          </a:xfrm>
        </p:grpSpPr>
        <p:grpSp>
          <p:nvGrpSpPr>
            <p:cNvPr id="26" name="Group 25">
              <a:extLst>
                <a:ext uri="{FF2B5EF4-FFF2-40B4-BE49-F238E27FC236}">
                  <a16:creationId xmlns:a16="http://schemas.microsoft.com/office/drawing/2014/main" id="{CB4A85DC-402B-E849-BC17-15428D8A9B73}"/>
                </a:ext>
              </a:extLst>
            </p:cNvPr>
            <p:cNvGrpSpPr/>
            <p:nvPr/>
          </p:nvGrpSpPr>
          <p:grpSpPr>
            <a:xfrm>
              <a:off x="396875" y="4343400"/>
              <a:ext cx="3340502" cy="2020332"/>
              <a:chOff x="396875" y="4343400"/>
              <a:chExt cx="3340502" cy="2020332"/>
            </a:xfrm>
          </p:grpSpPr>
          <p:sp>
            <p:nvSpPr>
              <p:cNvPr id="16" name="Rectangle 15">
                <a:extLst>
                  <a:ext uri="{FF2B5EF4-FFF2-40B4-BE49-F238E27FC236}">
                    <a16:creationId xmlns:a16="http://schemas.microsoft.com/office/drawing/2014/main" id="{5CE565D3-F735-3F45-BDFE-DA9BAF64DE72}"/>
                  </a:ext>
                </a:extLst>
              </p:cNvPr>
              <p:cNvSpPr/>
              <p:nvPr/>
            </p:nvSpPr>
            <p:spPr>
              <a:xfrm>
                <a:off x="1549400" y="4419600"/>
                <a:ext cx="965200" cy="153670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17" name="Right Arrow 16">
                <a:extLst>
                  <a:ext uri="{FF2B5EF4-FFF2-40B4-BE49-F238E27FC236}">
                    <a16:creationId xmlns:a16="http://schemas.microsoft.com/office/drawing/2014/main" id="{ECC5E3F7-1071-224A-BB99-66DE4E20302F}"/>
                  </a:ext>
                </a:extLst>
              </p:cNvPr>
              <p:cNvSpPr/>
              <p:nvPr/>
            </p:nvSpPr>
            <p:spPr>
              <a:xfrm>
                <a:off x="2701925" y="4909871"/>
                <a:ext cx="584200" cy="23680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18" name="Right Arrow 17">
                <a:extLst>
                  <a:ext uri="{FF2B5EF4-FFF2-40B4-BE49-F238E27FC236}">
                    <a16:creationId xmlns:a16="http://schemas.microsoft.com/office/drawing/2014/main" id="{7C038D80-F93D-6E45-86D8-A65E3256C534}"/>
                  </a:ext>
                </a:extLst>
              </p:cNvPr>
              <p:cNvSpPr/>
              <p:nvPr/>
            </p:nvSpPr>
            <p:spPr>
              <a:xfrm>
                <a:off x="396875" y="4855897"/>
                <a:ext cx="965200" cy="37015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19" name="TextBox 18">
                <a:extLst>
                  <a:ext uri="{FF2B5EF4-FFF2-40B4-BE49-F238E27FC236}">
                    <a16:creationId xmlns:a16="http://schemas.microsoft.com/office/drawing/2014/main" id="{91872AA9-4DAB-5142-8661-F81B2A9788B3}"/>
                  </a:ext>
                </a:extLst>
              </p:cNvPr>
              <p:cNvSpPr txBox="1"/>
              <p:nvPr/>
            </p:nvSpPr>
            <p:spPr>
              <a:xfrm>
                <a:off x="1422400" y="5994400"/>
                <a:ext cx="256802" cy="369332"/>
              </a:xfrm>
              <a:prstGeom prst="rect">
                <a:avLst/>
              </a:prstGeom>
              <a:noFill/>
            </p:spPr>
            <p:txBody>
              <a:bodyPr wrap="none" rtlCol="0">
                <a:spAutoFit/>
              </a:bodyPr>
              <a:lstStyle/>
              <a:p>
                <a:r>
                  <a:rPr lang="en-FR" dirty="0"/>
                  <a:t>f</a:t>
                </a:r>
              </a:p>
            </p:txBody>
          </p:sp>
          <p:sp>
            <p:nvSpPr>
              <p:cNvPr id="20" name="TextBox 19">
                <a:extLst>
                  <a:ext uri="{FF2B5EF4-FFF2-40B4-BE49-F238E27FC236}">
                    <a16:creationId xmlns:a16="http://schemas.microsoft.com/office/drawing/2014/main" id="{0DA4C2E3-E5D2-3F49-8328-DD597C965ABE}"/>
                  </a:ext>
                </a:extLst>
              </p:cNvPr>
              <p:cNvSpPr txBox="1"/>
              <p:nvPr/>
            </p:nvSpPr>
            <p:spPr>
              <a:xfrm>
                <a:off x="2247899" y="5994400"/>
                <a:ext cx="965199" cy="369332"/>
              </a:xfrm>
              <a:prstGeom prst="rect">
                <a:avLst/>
              </a:prstGeom>
              <a:noFill/>
            </p:spPr>
            <p:txBody>
              <a:bodyPr wrap="square" rtlCol="0">
                <a:spAutoFit/>
              </a:bodyPr>
              <a:lstStyle/>
              <a:p>
                <a:r>
                  <a:rPr lang="en-FR" dirty="0"/>
                  <a:t>f+df</a:t>
                </a:r>
              </a:p>
            </p:txBody>
          </p:sp>
          <p:sp>
            <p:nvSpPr>
              <p:cNvPr id="21" name="TextBox 20">
                <a:extLst>
                  <a:ext uri="{FF2B5EF4-FFF2-40B4-BE49-F238E27FC236}">
                    <a16:creationId xmlns:a16="http://schemas.microsoft.com/office/drawing/2014/main" id="{7E07B4B6-D7D3-FC43-B2E6-DF4B3AEA9DE4}"/>
                  </a:ext>
                </a:extLst>
              </p:cNvPr>
              <p:cNvSpPr txBox="1"/>
              <p:nvPr/>
            </p:nvSpPr>
            <p:spPr>
              <a:xfrm>
                <a:off x="457199" y="4343400"/>
                <a:ext cx="726481" cy="369332"/>
              </a:xfrm>
              <a:prstGeom prst="rect">
                <a:avLst/>
              </a:prstGeom>
              <a:noFill/>
            </p:spPr>
            <p:txBody>
              <a:bodyPr wrap="none" rtlCol="0">
                <a:spAutoFit/>
              </a:bodyPr>
              <a:lstStyle/>
              <a:p>
                <a:r>
                  <a:rPr lang="en-FR" dirty="0"/>
                  <a:t>q(f,t)</a:t>
                </a:r>
              </a:p>
            </p:txBody>
          </p:sp>
          <p:sp>
            <p:nvSpPr>
              <p:cNvPr id="22" name="TextBox 21">
                <a:extLst>
                  <a:ext uri="{FF2B5EF4-FFF2-40B4-BE49-F238E27FC236}">
                    <a16:creationId xmlns:a16="http://schemas.microsoft.com/office/drawing/2014/main" id="{F8AB82DE-E356-3A4B-872B-692CCE6C995F}"/>
                  </a:ext>
                </a:extLst>
              </p:cNvPr>
              <p:cNvSpPr txBox="1"/>
              <p:nvPr/>
            </p:nvSpPr>
            <p:spPr>
              <a:xfrm>
                <a:off x="2640602" y="4356100"/>
                <a:ext cx="1096775" cy="369332"/>
              </a:xfrm>
              <a:prstGeom prst="rect">
                <a:avLst/>
              </a:prstGeom>
              <a:noFill/>
            </p:spPr>
            <p:txBody>
              <a:bodyPr wrap="none" rtlCol="0">
                <a:spAutoFit/>
              </a:bodyPr>
              <a:lstStyle/>
              <a:p>
                <a:r>
                  <a:rPr lang="en-FR" dirty="0"/>
                  <a:t>q(f+df,t)</a:t>
                </a:r>
              </a:p>
            </p:txBody>
          </p:sp>
        </p:grpSp>
        <p:sp>
          <p:nvSpPr>
            <p:cNvPr id="23" name="TextBox 22">
              <a:extLst>
                <a:ext uri="{FF2B5EF4-FFF2-40B4-BE49-F238E27FC236}">
                  <a16:creationId xmlns:a16="http://schemas.microsoft.com/office/drawing/2014/main" id="{29A8AC8F-0CCC-9042-B880-CC3D08A5E6D9}"/>
                </a:ext>
              </a:extLst>
            </p:cNvPr>
            <p:cNvSpPr txBox="1"/>
            <p:nvPr/>
          </p:nvSpPr>
          <p:spPr>
            <a:xfrm>
              <a:off x="1247661" y="3911639"/>
              <a:ext cx="1784463" cy="369332"/>
            </a:xfrm>
            <a:prstGeom prst="rect">
              <a:avLst/>
            </a:prstGeom>
            <a:noFill/>
          </p:spPr>
          <p:txBody>
            <a:bodyPr wrap="none" rtlCol="0">
              <a:spAutoFit/>
            </a:bodyPr>
            <a:lstStyle/>
            <a:p>
              <a:r>
                <a:rPr lang="en-FR" dirty="0">
                  <a:latin typeface="Symbol" pitchFamily="2" charset="2"/>
                </a:rPr>
                <a:t>r</a:t>
              </a:r>
              <a:r>
                <a:rPr lang="en-FR" dirty="0"/>
                <a:t>(f,t)df </a:t>
              </a:r>
              <a:r>
                <a:rPr lang="ru-RU" dirty="0"/>
                <a:t>частиц</a:t>
              </a:r>
              <a:endParaRPr lang="en-FR" dirty="0"/>
            </a:p>
          </p:txBody>
        </p:sp>
      </p:grpSp>
      <p:sp>
        <p:nvSpPr>
          <p:cNvPr id="25" name="Rectangle 24">
            <a:extLst>
              <a:ext uri="{FF2B5EF4-FFF2-40B4-BE49-F238E27FC236}">
                <a16:creationId xmlns:a16="http://schemas.microsoft.com/office/drawing/2014/main" id="{16233C15-B0A3-7344-8F15-432D25531E1C}"/>
              </a:ext>
            </a:extLst>
          </p:cNvPr>
          <p:cNvSpPr/>
          <p:nvPr/>
        </p:nvSpPr>
        <p:spPr>
          <a:xfrm>
            <a:off x="1679202" y="3225800"/>
            <a:ext cx="3408184" cy="5983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24" name="Rectangle 23">
            <a:extLst>
              <a:ext uri="{FF2B5EF4-FFF2-40B4-BE49-F238E27FC236}">
                <a16:creationId xmlns:a16="http://schemas.microsoft.com/office/drawing/2014/main" id="{7B1D62FA-81D6-5948-A012-7D7285E53B72}"/>
              </a:ext>
            </a:extLst>
          </p:cNvPr>
          <p:cNvSpPr/>
          <p:nvPr/>
        </p:nvSpPr>
        <p:spPr>
          <a:xfrm>
            <a:off x="1183680" y="3306809"/>
            <a:ext cx="4266947" cy="923330"/>
          </a:xfrm>
          <a:prstGeom prst="rect">
            <a:avLst/>
          </a:prstGeom>
        </p:spPr>
        <p:txBody>
          <a:bodyPr wrap="square">
            <a:spAutoFit/>
          </a:bodyPr>
          <a:lstStyle/>
          <a:p>
            <a:r>
              <a:rPr lang="en-FR" dirty="0"/>
              <a:t>d/dt (</a:t>
            </a:r>
            <a:r>
              <a:rPr lang="en-FR" dirty="0">
                <a:latin typeface="Symbol" pitchFamily="2" charset="2"/>
              </a:rPr>
              <a:t>r</a:t>
            </a:r>
            <a:r>
              <a:rPr lang="en-FR" dirty="0"/>
              <a:t>(f,t)df) = q(f,t) - q(f+df,t)</a:t>
            </a:r>
          </a:p>
          <a:p>
            <a:endParaRPr lang="en-FR" dirty="0"/>
          </a:p>
          <a:p>
            <a:endParaRPr lang="en-FR" dirty="0"/>
          </a:p>
        </p:txBody>
      </p:sp>
      <p:sp>
        <p:nvSpPr>
          <p:cNvPr id="3" name="TextBox 2">
            <a:extLst>
              <a:ext uri="{FF2B5EF4-FFF2-40B4-BE49-F238E27FC236}">
                <a16:creationId xmlns:a16="http://schemas.microsoft.com/office/drawing/2014/main" id="{F0D9EF2F-C209-BE4B-A700-CAF863AA4152}"/>
              </a:ext>
            </a:extLst>
          </p:cNvPr>
          <p:cNvSpPr txBox="1"/>
          <p:nvPr/>
        </p:nvSpPr>
        <p:spPr>
          <a:xfrm>
            <a:off x="6483927" y="2553195"/>
            <a:ext cx="2316660" cy="369332"/>
          </a:xfrm>
          <a:prstGeom prst="rect">
            <a:avLst/>
          </a:prstGeom>
          <a:noFill/>
        </p:spPr>
        <p:txBody>
          <a:bodyPr wrap="none" rtlCol="0">
            <a:spAutoFit/>
          </a:bodyPr>
          <a:lstStyle/>
          <a:p>
            <a:r>
              <a:rPr lang="ru-RU" dirty="0"/>
              <a:t>поток вероятности</a:t>
            </a:r>
            <a:endParaRPr lang="en-FR" dirty="0"/>
          </a:p>
        </p:txBody>
      </p:sp>
      <p:sp>
        <p:nvSpPr>
          <p:cNvPr id="4" name="TextBox 3">
            <a:extLst>
              <a:ext uri="{FF2B5EF4-FFF2-40B4-BE49-F238E27FC236}">
                <a16:creationId xmlns:a16="http://schemas.microsoft.com/office/drawing/2014/main" id="{71FCC72A-31AA-5046-AC8B-57217D6B6E61}"/>
              </a:ext>
            </a:extLst>
          </p:cNvPr>
          <p:cNvSpPr txBox="1"/>
          <p:nvPr/>
        </p:nvSpPr>
        <p:spPr>
          <a:xfrm>
            <a:off x="7642257" y="3906973"/>
            <a:ext cx="1231427" cy="646331"/>
          </a:xfrm>
          <a:prstGeom prst="rect">
            <a:avLst/>
          </a:prstGeom>
          <a:noFill/>
        </p:spPr>
        <p:txBody>
          <a:bodyPr wrap="none" rtlCol="0">
            <a:spAutoFit/>
          </a:bodyPr>
          <a:lstStyle/>
          <a:p>
            <a:r>
              <a:rPr lang="ru-RU" dirty="0"/>
              <a:t>Внешняя </a:t>
            </a:r>
          </a:p>
          <a:p>
            <a:r>
              <a:rPr lang="ru-RU" dirty="0"/>
              <a:t>сила</a:t>
            </a:r>
            <a:endParaRPr lang="en-FR" dirty="0"/>
          </a:p>
        </p:txBody>
      </p:sp>
    </p:spTree>
    <p:extLst>
      <p:ext uri="{BB962C8B-B14F-4D97-AF65-F5344CB8AC3E}">
        <p14:creationId xmlns:p14="http://schemas.microsoft.com/office/powerpoint/2010/main" val="68384417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p:tgtEl>
                                          <p:spTgt spid="24"/>
                                        </p:tgtEl>
                                        <p:attrNameLst>
                                          <p:attrName>ppt_y</p:attrName>
                                        </p:attrNameLst>
                                      </p:cBhvr>
                                      <p:tavLst>
                                        <p:tav tm="0">
                                          <p:val>
                                            <p:strVal val="#ppt_y+#ppt_h*1.125000"/>
                                          </p:val>
                                        </p:tav>
                                        <p:tav tm="100000">
                                          <p:val>
                                            <p:strVal val="#ppt_y"/>
                                          </p:val>
                                        </p:tav>
                                      </p:tavLst>
                                    </p:anim>
                                    <p:animEffect transition="in" filter="wipe(up)">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60E8-3FE6-8C49-8407-2ECDAE89BD4F}"/>
              </a:ext>
            </a:extLst>
          </p:cNvPr>
          <p:cNvSpPr>
            <a:spLocks noGrp="1"/>
          </p:cNvSpPr>
          <p:nvPr>
            <p:ph type="title"/>
          </p:nvPr>
        </p:nvSpPr>
        <p:spPr>
          <a:xfrm>
            <a:off x="457199" y="290943"/>
            <a:ext cx="6508377" cy="1143000"/>
          </a:xfrm>
        </p:spPr>
        <p:txBody>
          <a:bodyPr/>
          <a:lstStyle/>
          <a:p>
            <a:r>
              <a:rPr lang="ru-RU" dirty="0"/>
              <a:t>Стационарное состояние</a:t>
            </a:r>
            <a:endParaRPr lang="en-FR" dirty="0"/>
          </a:p>
        </p:txBody>
      </p:sp>
      <p:pic>
        <p:nvPicPr>
          <p:cNvPr id="14" name="Picture 13">
            <a:extLst>
              <a:ext uri="{FF2B5EF4-FFF2-40B4-BE49-F238E27FC236}">
                <a16:creationId xmlns:a16="http://schemas.microsoft.com/office/drawing/2014/main" id="{2B43130A-0C78-7449-A5B8-95D387010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574" y="1957288"/>
            <a:ext cx="5802568" cy="1659489"/>
          </a:xfrm>
          <a:prstGeom prst="rect">
            <a:avLst/>
          </a:prstGeom>
        </p:spPr>
      </p:pic>
      <p:sp>
        <p:nvSpPr>
          <p:cNvPr id="3" name="TextBox 2">
            <a:extLst>
              <a:ext uri="{FF2B5EF4-FFF2-40B4-BE49-F238E27FC236}">
                <a16:creationId xmlns:a16="http://schemas.microsoft.com/office/drawing/2014/main" id="{7A50A347-80E6-BD4B-AFB0-CFCE0E163CF5}"/>
              </a:ext>
            </a:extLst>
          </p:cNvPr>
          <p:cNvSpPr txBox="1"/>
          <p:nvPr/>
        </p:nvSpPr>
        <p:spPr>
          <a:xfrm>
            <a:off x="6159500" y="2551566"/>
            <a:ext cx="516488" cy="369332"/>
          </a:xfrm>
          <a:prstGeom prst="rect">
            <a:avLst/>
          </a:prstGeom>
          <a:noFill/>
        </p:spPr>
        <p:txBody>
          <a:bodyPr wrap="none" rtlCol="0">
            <a:spAutoFit/>
          </a:bodyPr>
          <a:lstStyle/>
          <a:p>
            <a:r>
              <a:rPr lang="en-US" b="1" dirty="0">
                <a:solidFill>
                  <a:srgbClr val="FF0000"/>
                </a:solidFill>
              </a:rPr>
              <a:t>= </a:t>
            </a:r>
            <a:r>
              <a:rPr lang="ru-RU" b="1" dirty="0">
                <a:solidFill>
                  <a:srgbClr val="FF0000"/>
                </a:solidFill>
              </a:rPr>
              <a:t>0</a:t>
            </a:r>
            <a:endParaRPr lang="en-FR" b="1" dirty="0">
              <a:solidFill>
                <a:srgbClr val="FF0000"/>
              </a:solidFill>
            </a:endParaRPr>
          </a:p>
        </p:txBody>
      </p:sp>
      <p:sp>
        <p:nvSpPr>
          <p:cNvPr id="26" name="Rectangle 25">
            <a:extLst>
              <a:ext uri="{FF2B5EF4-FFF2-40B4-BE49-F238E27FC236}">
                <a16:creationId xmlns:a16="http://schemas.microsoft.com/office/drawing/2014/main" id="{0A7C848C-91CA-E045-8C67-B86ED9B82483}"/>
              </a:ext>
            </a:extLst>
          </p:cNvPr>
          <p:cNvSpPr/>
          <p:nvPr/>
        </p:nvSpPr>
        <p:spPr>
          <a:xfrm>
            <a:off x="1679202" y="3225800"/>
            <a:ext cx="3408184" cy="5983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pic>
        <p:nvPicPr>
          <p:cNvPr id="5" name="Picture 4">
            <a:extLst>
              <a:ext uri="{FF2B5EF4-FFF2-40B4-BE49-F238E27FC236}">
                <a16:creationId xmlns:a16="http://schemas.microsoft.com/office/drawing/2014/main" id="{9214076A-5F67-7942-ACB1-AE1C6D602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376" y="3213203"/>
            <a:ext cx="5918200" cy="723900"/>
          </a:xfrm>
          <a:prstGeom prst="rect">
            <a:avLst/>
          </a:prstGeom>
        </p:spPr>
      </p:pic>
      <p:pic>
        <p:nvPicPr>
          <p:cNvPr id="8" name="Picture 7">
            <a:extLst>
              <a:ext uri="{FF2B5EF4-FFF2-40B4-BE49-F238E27FC236}">
                <a16:creationId xmlns:a16="http://schemas.microsoft.com/office/drawing/2014/main" id="{E2B24870-B5C9-8C4B-8F81-44B9333D4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144" y="4136092"/>
            <a:ext cx="3822700" cy="1473200"/>
          </a:xfrm>
          <a:prstGeom prst="rect">
            <a:avLst/>
          </a:prstGeom>
        </p:spPr>
      </p:pic>
      <p:sp>
        <p:nvSpPr>
          <p:cNvPr id="29" name="Rectangle 28">
            <a:extLst>
              <a:ext uri="{FF2B5EF4-FFF2-40B4-BE49-F238E27FC236}">
                <a16:creationId xmlns:a16="http://schemas.microsoft.com/office/drawing/2014/main" id="{4EDDB7F7-596D-424E-A8FD-F7C63F21FAC3}"/>
              </a:ext>
            </a:extLst>
          </p:cNvPr>
          <p:cNvSpPr/>
          <p:nvPr/>
        </p:nvSpPr>
        <p:spPr>
          <a:xfrm>
            <a:off x="1857002" y="1749877"/>
            <a:ext cx="3408184" cy="5983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cxnSp>
        <p:nvCxnSpPr>
          <p:cNvPr id="10" name="Straight Arrow Connector 9">
            <a:extLst>
              <a:ext uri="{FF2B5EF4-FFF2-40B4-BE49-F238E27FC236}">
                <a16:creationId xmlns:a16="http://schemas.microsoft.com/office/drawing/2014/main" id="{FDD283EC-7B0C-BA41-8080-F40A603696BC}"/>
              </a:ext>
            </a:extLst>
          </p:cNvPr>
          <p:cNvCxnSpPr>
            <a:cxnSpLocks/>
          </p:cNvCxnSpPr>
          <p:nvPr/>
        </p:nvCxnSpPr>
        <p:spPr>
          <a:xfrm>
            <a:off x="3085516" y="4038703"/>
            <a:ext cx="0" cy="669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CA6A1918-8BA8-3F48-BB24-B89A53A381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3276" y="5808281"/>
            <a:ext cx="3746500" cy="850900"/>
          </a:xfrm>
          <a:prstGeom prst="rect">
            <a:avLst/>
          </a:prstGeom>
        </p:spPr>
      </p:pic>
      <p:cxnSp>
        <p:nvCxnSpPr>
          <p:cNvPr id="31" name="Straight Arrow Connector 30">
            <a:extLst>
              <a:ext uri="{FF2B5EF4-FFF2-40B4-BE49-F238E27FC236}">
                <a16:creationId xmlns:a16="http://schemas.microsoft.com/office/drawing/2014/main" id="{E8BC6FE9-A0CB-8645-BFFA-7E38FC36EC80}"/>
              </a:ext>
            </a:extLst>
          </p:cNvPr>
          <p:cNvCxnSpPr>
            <a:cxnSpLocks/>
          </p:cNvCxnSpPr>
          <p:nvPr/>
        </p:nvCxnSpPr>
        <p:spPr>
          <a:xfrm>
            <a:off x="3723503" y="5329995"/>
            <a:ext cx="0" cy="669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530003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par>
                                <p:cTn id="15" presetID="1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ppt_y</p:attrName>
                                        </p:attrNameLst>
                                      </p:cBhvr>
                                      <p:tavLst>
                                        <p:tav tm="0">
                                          <p:val>
                                            <p:strVal val="#ppt_y+#ppt_h*1.125000"/>
                                          </p:val>
                                        </p:tav>
                                        <p:tav tm="100000">
                                          <p:val>
                                            <p:strVal val="#ppt_y"/>
                                          </p:val>
                                        </p:tav>
                                      </p:tavLst>
                                    </p:anim>
                                    <p:animEffect transition="in" filter="wipe(up)">
                                      <p:cBhvr>
                                        <p:cTn id="24" dur="500"/>
                                        <p:tgtEl>
                                          <p:spTgt spid="12"/>
                                        </p:tgtEl>
                                      </p:cBhvr>
                                    </p:animEffect>
                                  </p:childTnLst>
                                </p:cTn>
                              </p:par>
                              <p:par>
                                <p:cTn id="25" presetID="12" presetClass="entr" presetSubtype="4"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p:tgtEl>
                                          <p:spTgt spid="31"/>
                                        </p:tgtEl>
                                        <p:attrNameLst>
                                          <p:attrName>ppt_y</p:attrName>
                                        </p:attrNameLst>
                                      </p:cBhvr>
                                      <p:tavLst>
                                        <p:tav tm="0">
                                          <p:val>
                                            <p:strVal val="#ppt_y+#ppt_h*1.125000"/>
                                          </p:val>
                                        </p:tav>
                                        <p:tav tm="100000">
                                          <p:val>
                                            <p:strVal val="#ppt_y"/>
                                          </p:val>
                                        </p:tav>
                                      </p:tavLst>
                                    </p:anim>
                                    <p:animEffect transition="in" filter="wipe(up)">
                                      <p:cBhvr>
                                        <p:cTn id="2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60E8-3FE6-8C49-8407-2ECDAE89BD4F}"/>
              </a:ext>
            </a:extLst>
          </p:cNvPr>
          <p:cNvSpPr>
            <a:spLocks noGrp="1"/>
          </p:cNvSpPr>
          <p:nvPr>
            <p:ph type="title"/>
          </p:nvPr>
        </p:nvSpPr>
        <p:spPr>
          <a:xfrm>
            <a:off x="457199" y="290943"/>
            <a:ext cx="6508377" cy="1143000"/>
          </a:xfrm>
        </p:spPr>
        <p:txBody>
          <a:bodyPr/>
          <a:lstStyle/>
          <a:p>
            <a:r>
              <a:rPr lang="ru-RU" dirty="0"/>
              <a:t>Стационарное состояние</a:t>
            </a:r>
            <a:endParaRPr lang="en-FR" dirty="0"/>
          </a:p>
        </p:txBody>
      </p:sp>
      <p:pic>
        <p:nvPicPr>
          <p:cNvPr id="12" name="Picture 11">
            <a:extLst>
              <a:ext uri="{FF2B5EF4-FFF2-40B4-BE49-F238E27FC236}">
                <a16:creationId xmlns:a16="http://schemas.microsoft.com/office/drawing/2014/main" id="{CA6A1918-8BA8-3F48-BB24-B89A53A38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476" y="1899670"/>
            <a:ext cx="3746500" cy="850900"/>
          </a:xfrm>
          <a:prstGeom prst="rect">
            <a:avLst/>
          </a:prstGeom>
        </p:spPr>
      </p:pic>
      <p:cxnSp>
        <p:nvCxnSpPr>
          <p:cNvPr id="31" name="Straight Arrow Connector 30">
            <a:extLst>
              <a:ext uri="{FF2B5EF4-FFF2-40B4-BE49-F238E27FC236}">
                <a16:creationId xmlns:a16="http://schemas.microsoft.com/office/drawing/2014/main" id="{E8BC6FE9-A0CB-8645-BFFA-7E38FC36EC80}"/>
              </a:ext>
            </a:extLst>
          </p:cNvPr>
          <p:cNvCxnSpPr>
            <a:cxnSpLocks/>
          </p:cNvCxnSpPr>
          <p:nvPr/>
        </p:nvCxnSpPr>
        <p:spPr>
          <a:xfrm>
            <a:off x="3576197" y="2855085"/>
            <a:ext cx="0" cy="669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A4A2672-B6F0-3D4A-BA3B-441667136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850" y="3911600"/>
            <a:ext cx="5118100" cy="1397000"/>
          </a:xfrm>
          <a:prstGeom prst="rect">
            <a:avLst/>
          </a:prstGeom>
        </p:spPr>
      </p:pic>
    </p:spTree>
    <p:extLst>
      <p:ext uri="{BB962C8B-B14F-4D97-AF65-F5344CB8AC3E}">
        <p14:creationId xmlns:p14="http://schemas.microsoft.com/office/powerpoint/2010/main" val="173021950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ppt_y</p:attrName>
                                        </p:attrNameLst>
                                      </p:cBhvr>
                                      <p:tavLst>
                                        <p:tav tm="0">
                                          <p:val>
                                            <p:strVal val="#ppt_y+#ppt_h*1.125000"/>
                                          </p:val>
                                        </p:tav>
                                        <p:tav tm="100000">
                                          <p:val>
                                            <p:strVal val="#ppt_y"/>
                                          </p:val>
                                        </p:tav>
                                      </p:tavLst>
                                    </p:anim>
                                    <p:animEffect transition="in" filter="wipe(up)">
                                      <p:cBhvr>
                                        <p:cTn id="8" dur="500"/>
                                        <p:tgtEl>
                                          <p:spTgt spid="31"/>
                                        </p:tgtEl>
                                      </p:cBhvr>
                                    </p:animEffect>
                                  </p:childTnLst>
                                </p:cTn>
                              </p:par>
                              <p:par>
                                <p:cTn id="9" presetID="1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ppt_y</p:attrName>
                                        </p:attrNameLst>
                                      </p:cBhvr>
                                      <p:tavLst>
                                        <p:tav tm="0">
                                          <p:val>
                                            <p:strVal val="#ppt_y+#ppt_h*1.125000"/>
                                          </p:val>
                                        </p:tav>
                                        <p:tav tm="100000">
                                          <p:val>
                                            <p:strVal val="#ppt_y"/>
                                          </p:val>
                                        </p:tav>
                                      </p:tavLst>
                                    </p:anim>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1F72-23E8-6E41-8A32-E4CBE82F7BF5}"/>
              </a:ext>
            </a:extLst>
          </p:cNvPr>
          <p:cNvSpPr>
            <a:spLocks noGrp="1"/>
          </p:cNvSpPr>
          <p:nvPr>
            <p:ph type="title"/>
          </p:nvPr>
        </p:nvSpPr>
        <p:spPr>
          <a:xfrm>
            <a:off x="101600" y="914400"/>
            <a:ext cx="7035799" cy="1143000"/>
          </a:xfrm>
        </p:spPr>
        <p:txBody>
          <a:bodyPr/>
          <a:lstStyle/>
          <a:p>
            <a:r>
              <a:rPr lang="ru-RU" dirty="0"/>
              <a:t>Стационарное состояние при</a:t>
            </a:r>
            <a:r>
              <a:rPr lang="en-US" dirty="0"/>
              <a:t> </a:t>
            </a:r>
            <a:r>
              <a:rPr lang="ru-RU" dirty="0"/>
              <a:t>отсутствии отбора </a:t>
            </a:r>
            <a:r>
              <a:rPr lang="en-US" dirty="0"/>
              <a:t>s=</a:t>
            </a:r>
            <a:r>
              <a:rPr lang="ru-RU" dirty="0"/>
              <a:t>0</a:t>
            </a:r>
            <a:endParaRPr lang="en-FR" dirty="0"/>
          </a:p>
        </p:txBody>
      </p:sp>
      <p:pic>
        <p:nvPicPr>
          <p:cNvPr id="5" name="Content Placeholder 4">
            <a:extLst>
              <a:ext uri="{FF2B5EF4-FFF2-40B4-BE49-F238E27FC236}">
                <a16:creationId xmlns:a16="http://schemas.microsoft.com/office/drawing/2014/main" id="{E4DADD3D-671C-BF41-9354-51AEFF2DAF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8242" y="2209800"/>
            <a:ext cx="4786665" cy="3916363"/>
          </a:xfrm>
        </p:spPr>
      </p:pic>
      <p:pic>
        <p:nvPicPr>
          <p:cNvPr id="8" name="Picture 7">
            <a:extLst>
              <a:ext uri="{FF2B5EF4-FFF2-40B4-BE49-F238E27FC236}">
                <a16:creationId xmlns:a16="http://schemas.microsoft.com/office/drawing/2014/main" id="{081B96DD-348A-914B-9A92-4BC63BAC19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550" y="2057400"/>
            <a:ext cx="2120900" cy="622300"/>
          </a:xfrm>
          <a:prstGeom prst="rect">
            <a:avLst/>
          </a:prstGeom>
        </p:spPr>
      </p:pic>
    </p:spTree>
    <p:extLst>
      <p:ext uri="{BB962C8B-B14F-4D97-AF65-F5344CB8AC3E}">
        <p14:creationId xmlns:p14="http://schemas.microsoft.com/office/powerpoint/2010/main" val="1876379151"/>
      </p:ext>
    </p:extLst>
  </p:cSld>
  <p:clrMapOvr>
    <a:masterClrMapping/>
  </p:clrMapOvr>
  <p:transition spd="slow" advTm="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4163" y="4192651"/>
            <a:ext cx="7145205" cy="1048684"/>
          </a:xfrm>
        </p:spPr>
        <p:txBody>
          <a:bodyPr>
            <a:noAutofit/>
          </a:bodyPr>
          <a:lstStyle/>
          <a:p>
            <a:r>
              <a:rPr lang="ru-RU" sz="3600" dirty="0"/>
              <a:t>Законы эволюции</a:t>
            </a:r>
            <a:endParaRPr lang="en-US" sz="3600" dirty="0"/>
          </a:p>
        </p:txBody>
      </p:sp>
      <p:sp>
        <p:nvSpPr>
          <p:cNvPr id="3" name="Subtitle 2"/>
          <p:cNvSpPr>
            <a:spLocks noGrp="1"/>
          </p:cNvSpPr>
          <p:nvPr>
            <p:ph type="subTitle" idx="1"/>
          </p:nvPr>
        </p:nvSpPr>
        <p:spPr>
          <a:xfrm>
            <a:off x="1659988" y="5723260"/>
            <a:ext cx="6615794" cy="841025"/>
          </a:xfrm>
        </p:spPr>
        <p:txBody>
          <a:bodyPr>
            <a:normAutofit/>
          </a:bodyPr>
          <a:lstStyle/>
          <a:p>
            <a:r>
              <a:rPr lang="ru-RU" dirty="0"/>
              <a:t>Игорь </a:t>
            </a:r>
            <a:r>
              <a:rPr lang="ru-RU" dirty="0" err="1"/>
              <a:t>Мартынович</a:t>
            </a:r>
            <a:r>
              <a:rPr lang="ru-RU" dirty="0"/>
              <a:t> </a:t>
            </a:r>
            <a:r>
              <a:rPr lang="ru-RU" dirty="0" err="1"/>
              <a:t>Рузин</a:t>
            </a:r>
            <a:r>
              <a:rPr lang="ru-RU" dirty="0"/>
              <a:t> </a:t>
            </a:r>
            <a:r>
              <a:rPr lang="en-US" dirty="0"/>
              <a:t>          </a:t>
            </a:r>
            <a:r>
              <a:rPr lang="en-US" dirty="0" err="1"/>
              <a:t>igor.rouzine@iephb.ru</a:t>
            </a:r>
            <a:endParaRPr lang="ru-RU" dirty="0"/>
          </a:p>
          <a:p>
            <a:r>
              <a:rPr lang="ru-RU" dirty="0"/>
              <a:t> </a:t>
            </a:r>
            <a:endParaRPr lang="en-GB" dirty="0"/>
          </a:p>
        </p:txBody>
      </p:sp>
      <p:pic>
        <p:nvPicPr>
          <p:cNvPr id="9" name="Sound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pic>
        <p:nvPicPr>
          <p:cNvPr id="10" name="Picture 9">
            <a:extLst>
              <a:ext uri="{FF2B5EF4-FFF2-40B4-BE49-F238E27FC236}">
                <a16:creationId xmlns:a16="http://schemas.microsoft.com/office/drawing/2014/main" id="{4EDDE9B9-6564-724D-A1D4-3FBBDB7ED4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5824" y="321425"/>
            <a:ext cx="5514109" cy="1436704"/>
          </a:xfrm>
          <a:prstGeom prst="rect">
            <a:avLst/>
          </a:prstGeom>
        </p:spPr>
      </p:pic>
    </p:spTree>
    <p:extLst>
      <p:ext uri="{BB962C8B-B14F-4D97-AF65-F5344CB8AC3E}">
        <p14:creationId xmlns:p14="http://schemas.microsoft.com/office/powerpoint/2010/main" val="397756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745">
        <p159:morph option="byObject"/>
      </p:transition>
    </mc:Choice>
    <mc:Fallback xmlns="">
      <p:transition spd="slow" advTm="117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1F72-23E8-6E41-8A32-E4CBE82F7BF5}"/>
              </a:ext>
            </a:extLst>
          </p:cNvPr>
          <p:cNvSpPr>
            <a:spLocks noGrp="1"/>
          </p:cNvSpPr>
          <p:nvPr>
            <p:ph type="title"/>
          </p:nvPr>
        </p:nvSpPr>
        <p:spPr>
          <a:xfrm>
            <a:off x="101600" y="914400"/>
            <a:ext cx="7035799" cy="1143000"/>
          </a:xfrm>
        </p:spPr>
        <p:txBody>
          <a:bodyPr/>
          <a:lstStyle/>
          <a:p>
            <a:r>
              <a:rPr lang="ru-RU" dirty="0"/>
              <a:t>Стационарное состояние</a:t>
            </a:r>
            <a:r>
              <a:rPr lang="en-US" dirty="0"/>
              <a:t> </a:t>
            </a:r>
            <a:r>
              <a:rPr lang="ru-RU" dirty="0"/>
              <a:t>с ест. отбором </a:t>
            </a:r>
            <a:r>
              <a:rPr lang="en-US" dirty="0"/>
              <a:t>s</a:t>
            </a:r>
            <a:r>
              <a:rPr lang="ru-RU" dirty="0"/>
              <a:t> &gt;&gt; </a:t>
            </a:r>
            <a:r>
              <a:rPr lang="en-US" dirty="0">
                <a:latin typeface="Symbol" pitchFamily="2" charset="2"/>
              </a:rPr>
              <a:t>m</a:t>
            </a:r>
            <a:endParaRPr lang="en-FR" dirty="0">
              <a:latin typeface="Symbol" pitchFamily="2" charset="2"/>
            </a:endParaRPr>
          </a:p>
        </p:txBody>
      </p:sp>
      <p:pic>
        <p:nvPicPr>
          <p:cNvPr id="7" name="Content Placeholder 6">
            <a:extLst>
              <a:ext uri="{FF2B5EF4-FFF2-40B4-BE49-F238E27FC236}">
                <a16:creationId xmlns:a16="http://schemas.microsoft.com/office/drawing/2014/main" id="{EC233C93-5312-C04B-84F6-37308F9EA6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0460" y="2209800"/>
            <a:ext cx="4342229" cy="3916363"/>
          </a:xfrm>
        </p:spPr>
      </p:pic>
      <p:pic>
        <p:nvPicPr>
          <p:cNvPr id="9" name="Picture 8">
            <a:extLst>
              <a:ext uri="{FF2B5EF4-FFF2-40B4-BE49-F238E27FC236}">
                <a16:creationId xmlns:a16="http://schemas.microsoft.com/office/drawing/2014/main" id="{75F32ADC-6065-844D-893C-B1BB557F4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2450" y="3060700"/>
            <a:ext cx="2959100" cy="736600"/>
          </a:xfrm>
          <a:prstGeom prst="rect">
            <a:avLst/>
          </a:prstGeom>
        </p:spPr>
      </p:pic>
    </p:spTree>
    <p:extLst>
      <p:ext uri="{BB962C8B-B14F-4D97-AF65-F5344CB8AC3E}">
        <p14:creationId xmlns:p14="http://schemas.microsoft.com/office/powerpoint/2010/main" val="3580499101"/>
      </p:ext>
    </p:extLst>
  </p:cSld>
  <p:clrMapOvr>
    <a:masterClrMapping/>
  </p:clrMapOvr>
  <p:transition spd="slow" advTm="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1F72-23E8-6E41-8A32-E4CBE82F7BF5}"/>
              </a:ext>
            </a:extLst>
          </p:cNvPr>
          <p:cNvSpPr>
            <a:spLocks noGrp="1"/>
          </p:cNvSpPr>
          <p:nvPr>
            <p:ph type="title"/>
          </p:nvPr>
        </p:nvSpPr>
        <p:spPr>
          <a:xfrm>
            <a:off x="101600" y="914400"/>
            <a:ext cx="7035799" cy="1143000"/>
          </a:xfrm>
        </p:spPr>
        <p:txBody>
          <a:bodyPr/>
          <a:lstStyle/>
          <a:p>
            <a:r>
              <a:rPr lang="ru-RU" dirty="0"/>
              <a:t>Стохастическое моделирование методом  Монте Карло </a:t>
            </a:r>
            <a:r>
              <a:rPr lang="en-US" dirty="0"/>
              <a:t>(Wright Fisher)</a:t>
            </a:r>
            <a:endParaRPr lang="en-FR" dirty="0"/>
          </a:p>
        </p:txBody>
      </p:sp>
      <p:sp>
        <p:nvSpPr>
          <p:cNvPr id="9" name="Content Placeholder 8">
            <a:extLst>
              <a:ext uri="{FF2B5EF4-FFF2-40B4-BE49-F238E27FC236}">
                <a16:creationId xmlns:a16="http://schemas.microsoft.com/office/drawing/2014/main" id="{4CAD78BC-59D5-F944-8E5B-36D854632A5E}"/>
              </a:ext>
            </a:extLst>
          </p:cNvPr>
          <p:cNvSpPr>
            <a:spLocks noGrp="1"/>
          </p:cNvSpPr>
          <p:nvPr>
            <p:ph idx="1"/>
          </p:nvPr>
        </p:nvSpPr>
        <p:spPr>
          <a:xfrm>
            <a:off x="457199" y="2209800"/>
            <a:ext cx="7416801" cy="3916363"/>
          </a:xfrm>
        </p:spPr>
        <p:txBody>
          <a:bodyPr>
            <a:normAutofit fontScale="85000" lnSpcReduction="20000"/>
          </a:bodyPr>
          <a:lstStyle/>
          <a:p>
            <a:r>
              <a:rPr lang="ru-RU" dirty="0"/>
              <a:t>Ввести матрицу </a:t>
            </a:r>
            <a:r>
              <a:rPr lang="en-US" dirty="0"/>
              <a:t>N</a:t>
            </a:r>
            <a:r>
              <a:rPr lang="ru-RU" dirty="0"/>
              <a:t> на </a:t>
            </a:r>
            <a:r>
              <a:rPr lang="en-US" dirty="0"/>
              <a:t>L</a:t>
            </a:r>
            <a:r>
              <a:rPr lang="ru-RU" dirty="0"/>
              <a:t> (</a:t>
            </a:r>
            <a:r>
              <a:rPr lang="en-US" dirty="0"/>
              <a:t>N </a:t>
            </a:r>
            <a:r>
              <a:rPr lang="ru-RU" dirty="0"/>
              <a:t>геномов с </a:t>
            </a:r>
            <a:r>
              <a:rPr lang="en-US" dirty="0"/>
              <a:t>L</a:t>
            </a:r>
            <a:r>
              <a:rPr lang="ru-RU" dirty="0"/>
              <a:t> локусами)</a:t>
            </a:r>
            <a:r>
              <a:rPr lang="en-US" dirty="0"/>
              <a:t> </a:t>
            </a:r>
          </a:p>
          <a:p>
            <a:r>
              <a:rPr lang="ru-RU" dirty="0"/>
              <a:t>Датчиком случайных чисел  генерировать </a:t>
            </a:r>
            <a:r>
              <a:rPr lang="en-US" dirty="0"/>
              <a:t>1 </a:t>
            </a:r>
            <a:r>
              <a:rPr lang="ru-RU" dirty="0"/>
              <a:t>с</a:t>
            </a:r>
            <a:r>
              <a:rPr lang="en-US" dirty="0"/>
              <a:t> </a:t>
            </a:r>
            <a:r>
              <a:rPr lang="ru-RU" dirty="0"/>
              <a:t>вероятностью </a:t>
            </a:r>
            <a:r>
              <a:rPr lang="en-US" dirty="0"/>
              <a:t>f(0) </a:t>
            </a:r>
            <a:r>
              <a:rPr lang="ru-RU" dirty="0"/>
              <a:t>или </a:t>
            </a:r>
            <a:r>
              <a:rPr lang="en-US" dirty="0"/>
              <a:t>0</a:t>
            </a:r>
            <a:r>
              <a:rPr lang="ru-RU" dirty="0"/>
              <a:t> с</a:t>
            </a:r>
            <a:r>
              <a:rPr lang="en-US" dirty="0"/>
              <a:t> </a:t>
            </a:r>
            <a:r>
              <a:rPr lang="ru-RU" dirty="0"/>
              <a:t>вероятностью 1</a:t>
            </a:r>
            <a:r>
              <a:rPr lang="fr-FR" dirty="0"/>
              <a:t>-</a:t>
            </a:r>
            <a:r>
              <a:rPr lang="en-US" dirty="0"/>
              <a:t>f(0) </a:t>
            </a:r>
            <a:endParaRPr lang="ru-RU" dirty="0"/>
          </a:p>
          <a:p>
            <a:r>
              <a:rPr lang="ru-RU" dirty="0"/>
              <a:t>Ввести случайные мутации с</a:t>
            </a:r>
            <a:r>
              <a:rPr lang="en-US" dirty="0"/>
              <a:t> </a:t>
            </a:r>
            <a:r>
              <a:rPr lang="ru-RU" dirty="0"/>
              <a:t>вероятностью </a:t>
            </a:r>
            <a:r>
              <a:rPr lang="en-US" dirty="0">
                <a:latin typeface="Symbol" pitchFamily="2" charset="2"/>
              </a:rPr>
              <a:t>m</a:t>
            </a:r>
            <a:r>
              <a:rPr lang="ru-RU" dirty="0"/>
              <a:t> </a:t>
            </a:r>
          </a:p>
          <a:p>
            <a:r>
              <a:rPr lang="ru-RU" dirty="0"/>
              <a:t>Вычислить среднее число потомков для каждого генома </a:t>
            </a:r>
            <a:r>
              <a:rPr lang="en-US" dirty="0" err="1"/>
              <a:t>i</a:t>
            </a:r>
            <a:r>
              <a:rPr lang="en-US" dirty="0"/>
              <a:t> </a:t>
            </a:r>
            <a:r>
              <a:rPr lang="ru-RU" dirty="0"/>
              <a:t>из его фитнесс</a:t>
            </a:r>
            <a:r>
              <a:rPr lang="en-US" dirty="0"/>
              <a:t>, </a:t>
            </a:r>
            <a:r>
              <a:rPr lang="en-US" dirty="0" err="1"/>
              <a:t>n</a:t>
            </a:r>
            <a:r>
              <a:rPr lang="en-US" baseline="-25000" dirty="0" err="1"/>
              <a:t>i</a:t>
            </a:r>
            <a:r>
              <a:rPr lang="en-US" baseline="-25000" dirty="0"/>
              <a:t> </a:t>
            </a:r>
            <a:r>
              <a:rPr lang="ru-RU" baseline="-25000" dirty="0"/>
              <a:t>ср</a:t>
            </a:r>
            <a:r>
              <a:rPr lang="en-US" dirty="0"/>
              <a:t> = Ae</a:t>
            </a:r>
            <a:r>
              <a:rPr lang="ru-RU" dirty="0" err="1"/>
              <a:t>x</a:t>
            </a:r>
            <a:r>
              <a:rPr lang="en-US" dirty="0"/>
              <a:t>p</a:t>
            </a:r>
            <a:r>
              <a:rPr lang="ru-RU" dirty="0"/>
              <a:t>(</a:t>
            </a:r>
            <a:r>
              <a:rPr lang="en-US" dirty="0"/>
              <a:t>-</a:t>
            </a:r>
            <a:r>
              <a:rPr lang="ru-RU" dirty="0"/>
              <a:t> </a:t>
            </a:r>
            <a:r>
              <a:rPr lang="en-US" dirty="0" err="1"/>
              <a:t>sk</a:t>
            </a:r>
            <a:r>
              <a:rPr lang="en-US" dirty="0"/>
              <a:t>), </a:t>
            </a:r>
            <a:r>
              <a:rPr lang="ru-RU" dirty="0"/>
              <a:t>где </a:t>
            </a:r>
            <a:r>
              <a:rPr lang="en-US" dirty="0"/>
              <a:t>k</a:t>
            </a:r>
            <a:r>
              <a:rPr lang="ru-RU" dirty="0"/>
              <a:t> число мутаций (1)</a:t>
            </a:r>
            <a:endParaRPr lang="en-US" dirty="0"/>
          </a:p>
          <a:p>
            <a:r>
              <a:rPr lang="ru-RU" dirty="0"/>
              <a:t>Выбрать  А так чтобы всех потомков было </a:t>
            </a:r>
            <a:r>
              <a:rPr lang="en-US" dirty="0"/>
              <a:t>N</a:t>
            </a:r>
            <a:endParaRPr lang="ru-RU" dirty="0"/>
          </a:p>
          <a:p>
            <a:r>
              <a:rPr lang="ru-RU" dirty="0"/>
              <a:t>Сгенерировать для каждого генома  </a:t>
            </a:r>
            <a:r>
              <a:rPr lang="en-US" dirty="0" err="1"/>
              <a:t>i</a:t>
            </a:r>
            <a:r>
              <a:rPr lang="en-US" dirty="0"/>
              <a:t>  </a:t>
            </a:r>
            <a:r>
              <a:rPr lang="ru-RU" dirty="0"/>
              <a:t>случайное число потомков со  средним </a:t>
            </a:r>
            <a:r>
              <a:rPr lang="en-US" dirty="0" err="1"/>
              <a:t>n</a:t>
            </a:r>
            <a:r>
              <a:rPr lang="en-US" baseline="-25000" dirty="0" err="1"/>
              <a:t>i</a:t>
            </a:r>
            <a:r>
              <a:rPr lang="en-US" baseline="-25000" dirty="0"/>
              <a:t> </a:t>
            </a:r>
            <a:r>
              <a:rPr lang="ru-RU" baseline="-25000" dirty="0"/>
              <a:t>ср</a:t>
            </a:r>
            <a:r>
              <a:rPr lang="en-US" dirty="0"/>
              <a:t> </a:t>
            </a:r>
            <a:r>
              <a:rPr lang="ru-RU" dirty="0"/>
              <a:t>(</a:t>
            </a:r>
            <a:r>
              <a:rPr lang="en-US" dirty="0" err="1"/>
              <a:t>р</a:t>
            </a:r>
            <a:r>
              <a:rPr lang="ru-RU" dirty="0" err="1"/>
              <a:t>аспределение</a:t>
            </a:r>
            <a:r>
              <a:rPr lang="ru-RU" dirty="0"/>
              <a:t> Пуассона, биномиальное и т.д.)</a:t>
            </a:r>
          </a:p>
          <a:p>
            <a:r>
              <a:rPr lang="ru-RU" dirty="0"/>
              <a:t>Заменить всех старых на новых</a:t>
            </a:r>
            <a:endParaRPr lang="en-FR" dirty="0"/>
          </a:p>
        </p:txBody>
      </p:sp>
    </p:spTree>
    <p:extLst>
      <p:ext uri="{BB962C8B-B14F-4D97-AF65-F5344CB8AC3E}">
        <p14:creationId xmlns:p14="http://schemas.microsoft.com/office/powerpoint/2010/main" val="244978745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p:tgtEl>
                                          <p:spTgt spid="9">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9">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p:tgtEl>
                                          <p:spTgt spid="9">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9">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 calcmode="lin" valueType="num">
                                      <p:cBhvr additive="base">
                                        <p:cTn id="31" dur="500"/>
                                        <p:tgtEl>
                                          <p:spTgt spid="9">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 calcmode="lin" valueType="num">
                                      <p:cBhvr additive="base">
                                        <p:cTn id="37" dur="500"/>
                                        <p:tgtEl>
                                          <p:spTgt spid="9">
                                            <p:txEl>
                                              <p:pRg st="6" end="6"/>
                                            </p:txEl>
                                          </p:spTgt>
                                        </p:tgtEl>
                                        <p:attrNameLst>
                                          <p:attrName>ppt_y</p:attrName>
                                        </p:attrNameLst>
                                      </p:cBhvr>
                                      <p:tavLst>
                                        <p:tav tm="0">
                                          <p:val>
                                            <p:strVal val="#ppt_y+#ppt_h*1.125000"/>
                                          </p:val>
                                        </p:tav>
                                        <p:tav tm="100000">
                                          <p:val>
                                            <p:strVal val="#ppt_y"/>
                                          </p:val>
                                        </p:tav>
                                      </p:tavLst>
                                    </p:anim>
                                    <p:animEffect transition="in" filter="wipe(up)">
                                      <p:cBhvr>
                                        <p:cTn id="38"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1F72-23E8-6E41-8A32-E4CBE82F7BF5}"/>
              </a:ext>
            </a:extLst>
          </p:cNvPr>
          <p:cNvSpPr>
            <a:spLocks noGrp="1"/>
          </p:cNvSpPr>
          <p:nvPr>
            <p:ph type="title"/>
          </p:nvPr>
        </p:nvSpPr>
        <p:spPr>
          <a:xfrm>
            <a:off x="101600" y="914400"/>
            <a:ext cx="7035799" cy="1143000"/>
          </a:xfrm>
        </p:spPr>
        <p:txBody>
          <a:bodyPr/>
          <a:lstStyle/>
          <a:p>
            <a:r>
              <a:rPr lang="en-US" dirty="0"/>
              <a:t> </a:t>
            </a:r>
            <a:r>
              <a:rPr lang="ru-RU" dirty="0"/>
              <a:t>Монте Карло при</a:t>
            </a:r>
            <a:r>
              <a:rPr lang="en-US" dirty="0"/>
              <a:t> </a:t>
            </a:r>
            <a:r>
              <a:rPr lang="ru-RU" dirty="0"/>
              <a:t>отсутствии </a:t>
            </a:r>
            <a:br>
              <a:rPr lang="ru-RU" dirty="0"/>
            </a:br>
            <a:r>
              <a:rPr lang="ru-RU" dirty="0"/>
              <a:t>ест. отбора (</a:t>
            </a:r>
            <a:r>
              <a:rPr lang="en-US" dirty="0"/>
              <a:t>s=</a:t>
            </a:r>
            <a:r>
              <a:rPr lang="ru-RU" dirty="0"/>
              <a:t>0)</a:t>
            </a:r>
            <a:endParaRPr lang="en-FR" dirty="0"/>
          </a:p>
        </p:txBody>
      </p:sp>
      <p:pic>
        <p:nvPicPr>
          <p:cNvPr id="7" name="Content Placeholder 6">
            <a:extLst>
              <a:ext uri="{FF2B5EF4-FFF2-40B4-BE49-F238E27FC236}">
                <a16:creationId xmlns:a16="http://schemas.microsoft.com/office/drawing/2014/main" id="{335E261B-BF47-8947-AFA6-4BD1FF7314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529350"/>
            <a:ext cx="6508750" cy="3277263"/>
          </a:xfrm>
        </p:spPr>
      </p:pic>
    </p:spTree>
    <p:extLst>
      <p:ext uri="{BB962C8B-B14F-4D97-AF65-F5344CB8AC3E}">
        <p14:creationId xmlns:p14="http://schemas.microsoft.com/office/powerpoint/2010/main" val="1490096680"/>
      </p:ext>
    </p:extLst>
  </p:cSld>
  <p:clrMapOvr>
    <a:masterClrMapping/>
  </p:clrMapOvr>
  <p:transition spd="slow" advTm="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1F72-23E8-6E41-8A32-E4CBE82F7BF5}"/>
              </a:ext>
            </a:extLst>
          </p:cNvPr>
          <p:cNvSpPr>
            <a:spLocks noGrp="1"/>
          </p:cNvSpPr>
          <p:nvPr>
            <p:ph type="title"/>
          </p:nvPr>
        </p:nvSpPr>
        <p:spPr>
          <a:xfrm>
            <a:off x="101600" y="914400"/>
            <a:ext cx="7035799" cy="1143000"/>
          </a:xfrm>
        </p:spPr>
        <p:txBody>
          <a:bodyPr/>
          <a:lstStyle/>
          <a:p>
            <a:r>
              <a:rPr lang="en-US" dirty="0"/>
              <a:t> </a:t>
            </a:r>
            <a:r>
              <a:rPr lang="ru-RU" dirty="0"/>
              <a:t>Сравнение с </a:t>
            </a:r>
            <a:r>
              <a:rPr lang="ru-RU" dirty="0" err="1"/>
              <a:t>аналиточеским</a:t>
            </a:r>
            <a:r>
              <a:rPr lang="ru-RU" dirty="0"/>
              <a:t> результатом</a:t>
            </a:r>
            <a:endParaRPr lang="en-FR" dirty="0"/>
          </a:p>
        </p:txBody>
      </p:sp>
      <p:pic>
        <p:nvPicPr>
          <p:cNvPr id="7" name="Content Placeholder 6">
            <a:extLst>
              <a:ext uri="{FF2B5EF4-FFF2-40B4-BE49-F238E27FC236}">
                <a16:creationId xmlns:a16="http://schemas.microsoft.com/office/drawing/2014/main" id="{335E261B-BF47-8947-AFA6-4BD1FF7314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529351"/>
            <a:ext cx="4865926" cy="2450074"/>
          </a:xfrm>
        </p:spPr>
      </p:pic>
      <p:pic>
        <p:nvPicPr>
          <p:cNvPr id="4" name="Content Placeholder 4">
            <a:extLst>
              <a:ext uri="{FF2B5EF4-FFF2-40B4-BE49-F238E27FC236}">
                <a16:creationId xmlns:a16="http://schemas.microsoft.com/office/drawing/2014/main" id="{F708786D-A053-9D4C-8C23-A74CDB46C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527942" y="2857937"/>
            <a:ext cx="2217444" cy="1814273"/>
          </a:xfrm>
          <a:prstGeom prst="rect">
            <a:avLst/>
          </a:prstGeom>
        </p:spPr>
      </p:pic>
    </p:spTree>
    <p:extLst>
      <p:ext uri="{BB962C8B-B14F-4D97-AF65-F5344CB8AC3E}">
        <p14:creationId xmlns:p14="http://schemas.microsoft.com/office/powerpoint/2010/main" val="3049708501"/>
      </p:ext>
    </p:extLst>
  </p:cSld>
  <p:clrMapOvr>
    <a:masterClrMapping/>
  </p:clrMapOvr>
  <p:transition spd="slow" advTm="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1F72-23E8-6E41-8A32-E4CBE82F7BF5}"/>
              </a:ext>
            </a:extLst>
          </p:cNvPr>
          <p:cNvSpPr>
            <a:spLocks noGrp="1"/>
          </p:cNvSpPr>
          <p:nvPr>
            <p:ph type="title"/>
          </p:nvPr>
        </p:nvSpPr>
        <p:spPr>
          <a:xfrm>
            <a:off x="101600" y="914400"/>
            <a:ext cx="7035799" cy="1143000"/>
          </a:xfrm>
        </p:spPr>
        <p:txBody>
          <a:bodyPr/>
          <a:lstStyle/>
          <a:p>
            <a:r>
              <a:rPr lang="ru-RU" dirty="0"/>
              <a:t>Монте Карло с ест. отбором</a:t>
            </a:r>
            <a:br>
              <a:rPr lang="en-US" dirty="0"/>
            </a:br>
            <a:r>
              <a:rPr lang="ru-RU" dirty="0"/>
              <a:t>(</a:t>
            </a:r>
            <a:r>
              <a:rPr lang="en-US" dirty="0"/>
              <a:t>s</a:t>
            </a:r>
            <a:r>
              <a:rPr lang="ru-RU" dirty="0"/>
              <a:t> &gt;&gt; </a:t>
            </a:r>
            <a:r>
              <a:rPr lang="en-US" dirty="0">
                <a:latin typeface="Symbol" pitchFamily="2" charset="2"/>
              </a:rPr>
              <a:t>m</a:t>
            </a:r>
            <a:r>
              <a:rPr lang="ru-RU" dirty="0">
                <a:latin typeface="Symbol" pitchFamily="2" charset="2"/>
              </a:rPr>
              <a:t>) </a:t>
            </a:r>
            <a:r>
              <a:rPr lang="en-US" dirty="0"/>
              <a:t> </a:t>
            </a:r>
            <a:r>
              <a:rPr lang="ru-RU" dirty="0"/>
              <a:t>начиная с дикого типа, </a:t>
            </a:r>
            <a:r>
              <a:rPr lang="en-US" dirty="0"/>
              <a:t>f(0)=0</a:t>
            </a:r>
            <a:endParaRPr lang="en-FR" dirty="0"/>
          </a:p>
        </p:txBody>
      </p:sp>
      <p:pic>
        <p:nvPicPr>
          <p:cNvPr id="6" name="Content Placeholder 5">
            <a:extLst>
              <a:ext uri="{FF2B5EF4-FFF2-40B4-BE49-F238E27FC236}">
                <a16:creationId xmlns:a16="http://schemas.microsoft.com/office/drawing/2014/main" id="{BCA244D2-DED9-9E43-B07B-6AB99CD24C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926" y="2222500"/>
            <a:ext cx="5413584" cy="3916363"/>
          </a:xfrm>
        </p:spPr>
      </p:pic>
      <p:grpSp>
        <p:nvGrpSpPr>
          <p:cNvPr id="11" name="Group 10">
            <a:extLst>
              <a:ext uri="{FF2B5EF4-FFF2-40B4-BE49-F238E27FC236}">
                <a16:creationId xmlns:a16="http://schemas.microsoft.com/office/drawing/2014/main" id="{63E32126-86D3-594A-B76E-CFA8FC5318D9}"/>
              </a:ext>
            </a:extLst>
          </p:cNvPr>
          <p:cNvGrpSpPr/>
          <p:nvPr/>
        </p:nvGrpSpPr>
        <p:grpSpPr>
          <a:xfrm>
            <a:off x="6068160" y="3213100"/>
            <a:ext cx="2797914" cy="2755900"/>
            <a:chOff x="6068160" y="3213100"/>
            <a:chExt cx="2797914" cy="2755900"/>
          </a:xfrm>
        </p:grpSpPr>
        <p:pic>
          <p:nvPicPr>
            <p:cNvPr id="9" name="Picture 8">
              <a:extLst>
                <a:ext uri="{FF2B5EF4-FFF2-40B4-BE49-F238E27FC236}">
                  <a16:creationId xmlns:a16="http://schemas.microsoft.com/office/drawing/2014/main" id="{BDCFC29B-6045-E648-BCE3-25F679811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160" y="3213100"/>
              <a:ext cx="2797914" cy="2755900"/>
            </a:xfrm>
            <a:prstGeom prst="rect">
              <a:avLst/>
            </a:prstGeom>
          </p:spPr>
        </p:pic>
        <p:sp>
          <p:nvSpPr>
            <p:cNvPr id="10" name="TextBox 9">
              <a:extLst>
                <a:ext uri="{FF2B5EF4-FFF2-40B4-BE49-F238E27FC236}">
                  <a16:creationId xmlns:a16="http://schemas.microsoft.com/office/drawing/2014/main" id="{429E66FC-3893-1942-9FAC-1BEFA873E1B7}"/>
                </a:ext>
              </a:extLst>
            </p:cNvPr>
            <p:cNvSpPr txBox="1"/>
            <p:nvPr/>
          </p:nvSpPr>
          <p:spPr>
            <a:xfrm>
              <a:off x="7137399" y="3213100"/>
              <a:ext cx="1189749" cy="369332"/>
            </a:xfrm>
            <a:prstGeom prst="rect">
              <a:avLst/>
            </a:prstGeom>
            <a:noFill/>
          </p:spPr>
          <p:txBody>
            <a:bodyPr wrap="none" rtlCol="0">
              <a:spAutoFit/>
            </a:bodyPr>
            <a:lstStyle/>
            <a:p>
              <a:r>
                <a:rPr lang="ru-RU" dirty="0"/>
                <a:t> </a:t>
              </a:r>
              <a:r>
                <a:rPr lang="en-FR" dirty="0"/>
                <a:t>N </a:t>
              </a:r>
              <a:r>
                <a:rPr lang="ru-RU" dirty="0"/>
                <a:t>&gt;&gt;</a:t>
              </a:r>
              <a:r>
                <a:rPr lang="en-US" dirty="0"/>
                <a:t> </a:t>
              </a:r>
              <a:r>
                <a:rPr lang="ru-RU" dirty="0"/>
                <a:t>1/</a:t>
              </a:r>
              <a:r>
                <a:rPr lang="en-US" dirty="0">
                  <a:latin typeface="Symbol" pitchFamily="2" charset="2"/>
                </a:rPr>
                <a:t>m</a:t>
              </a:r>
              <a:endParaRPr lang="en-FR" dirty="0">
                <a:latin typeface="Symbol" pitchFamily="2" charset="2"/>
              </a:endParaRPr>
            </a:p>
          </p:txBody>
        </p:sp>
      </p:grpSp>
    </p:spTree>
    <p:extLst>
      <p:ext uri="{BB962C8B-B14F-4D97-AF65-F5344CB8AC3E}">
        <p14:creationId xmlns:p14="http://schemas.microsoft.com/office/powerpoint/2010/main" val="313205975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1F72-23E8-6E41-8A32-E4CBE82F7BF5}"/>
              </a:ext>
            </a:extLst>
          </p:cNvPr>
          <p:cNvSpPr>
            <a:spLocks noGrp="1"/>
          </p:cNvSpPr>
          <p:nvPr>
            <p:ph type="title"/>
          </p:nvPr>
        </p:nvSpPr>
        <p:spPr>
          <a:xfrm>
            <a:off x="101600" y="914400"/>
            <a:ext cx="7035799" cy="1143000"/>
          </a:xfrm>
        </p:spPr>
        <p:txBody>
          <a:bodyPr/>
          <a:lstStyle/>
          <a:p>
            <a:r>
              <a:rPr lang="ru-RU" dirty="0"/>
              <a:t>Сравнение с аналитическим результатом</a:t>
            </a:r>
            <a:endParaRPr lang="en-FR" dirty="0"/>
          </a:p>
        </p:txBody>
      </p:sp>
      <p:pic>
        <p:nvPicPr>
          <p:cNvPr id="6" name="Content Placeholder 5">
            <a:extLst>
              <a:ext uri="{FF2B5EF4-FFF2-40B4-BE49-F238E27FC236}">
                <a16:creationId xmlns:a16="http://schemas.microsoft.com/office/drawing/2014/main" id="{BCA244D2-DED9-9E43-B07B-6AB99CD24C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926" y="3505201"/>
            <a:ext cx="3949919" cy="2857500"/>
          </a:xfrm>
        </p:spPr>
      </p:pic>
      <p:pic>
        <p:nvPicPr>
          <p:cNvPr id="7" name="Content Placeholder 6">
            <a:extLst>
              <a:ext uri="{FF2B5EF4-FFF2-40B4-BE49-F238E27FC236}">
                <a16:creationId xmlns:a16="http://schemas.microsoft.com/office/drawing/2014/main" id="{11FAC97A-31CD-974A-9F9F-452EA01F4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954297" y="1516895"/>
            <a:ext cx="6569283" cy="3840289"/>
          </a:xfrm>
          <a:prstGeom prst="rect">
            <a:avLst/>
          </a:prstGeom>
        </p:spPr>
      </p:pic>
    </p:spTree>
    <p:extLst>
      <p:ext uri="{BB962C8B-B14F-4D97-AF65-F5344CB8AC3E}">
        <p14:creationId xmlns:p14="http://schemas.microsoft.com/office/powerpoint/2010/main" val="3129094966"/>
      </p:ext>
    </p:extLst>
  </p:cSld>
  <p:clrMapOvr>
    <a:masterClrMapping/>
  </p:clrMapOvr>
  <p:transition spd="slow" advTm="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1F72-23E8-6E41-8A32-E4CBE82F7BF5}"/>
              </a:ext>
            </a:extLst>
          </p:cNvPr>
          <p:cNvSpPr>
            <a:spLocks noGrp="1"/>
          </p:cNvSpPr>
          <p:nvPr>
            <p:ph type="title"/>
          </p:nvPr>
        </p:nvSpPr>
        <p:spPr>
          <a:xfrm>
            <a:off x="101600" y="914400"/>
            <a:ext cx="7035799" cy="1143000"/>
          </a:xfrm>
        </p:spPr>
        <p:txBody>
          <a:bodyPr/>
          <a:lstStyle/>
          <a:p>
            <a:r>
              <a:rPr lang="ru-RU" dirty="0"/>
              <a:t>Монте Карло с ест. отбором</a:t>
            </a:r>
            <a:br>
              <a:rPr lang="en-US" dirty="0"/>
            </a:br>
            <a:r>
              <a:rPr lang="ru-RU" dirty="0"/>
              <a:t>начиная с чистого мутанта  </a:t>
            </a:r>
            <a:r>
              <a:rPr lang="en-US" dirty="0"/>
              <a:t> f(0)=1</a:t>
            </a:r>
            <a:endParaRPr lang="en-FR" dirty="0"/>
          </a:p>
        </p:txBody>
      </p:sp>
      <p:pic>
        <p:nvPicPr>
          <p:cNvPr id="7" name="Content Placeholder 6">
            <a:extLst>
              <a:ext uri="{FF2B5EF4-FFF2-40B4-BE49-F238E27FC236}">
                <a16:creationId xmlns:a16="http://schemas.microsoft.com/office/drawing/2014/main" id="{779BD9AC-D282-1647-83FF-87564CB4DE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533917"/>
            <a:ext cx="5753649" cy="2888983"/>
          </a:xfrm>
        </p:spPr>
      </p:pic>
      <p:pic>
        <p:nvPicPr>
          <p:cNvPr id="9" name="Picture 8">
            <a:extLst>
              <a:ext uri="{FF2B5EF4-FFF2-40B4-BE49-F238E27FC236}">
                <a16:creationId xmlns:a16="http://schemas.microsoft.com/office/drawing/2014/main" id="{F9409092-9CB1-864B-82AB-857670691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849" y="2641600"/>
            <a:ext cx="2797914" cy="2755900"/>
          </a:xfrm>
          <a:prstGeom prst="rect">
            <a:avLst/>
          </a:prstGeom>
        </p:spPr>
      </p:pic>
      <p:sp>
        <p:nvSpPr>
          <p:cNvPr id="11" name="TextBox 10">
            <a:extLst>
              <a:ext uri="{FF2B5EF4-FFF2-40B4-BE49-F238E27FC236}">
                <a16:creationId xmlns:a16="http://schemas.microsoft.com/office/drawing/2014/main" id="{66269B72-82BC-794B-B379-6DBFFAB13A4C}"/>
              </a:ext>
            </a:extLst>
          </p:cNvPr>
          <p:cNvSpPr txBox="1"/>
          <p:nvPr/>
        </p:nvSpPr>
        <p:spPr>
          <a:xfrm>
            <a:off x="7137399" y="2667000"/>
            <a:ext cx="1189749" cy="369332"/>
          </a:xfrm>
          <a:prstGeom prst="rect">
            <a:avLst/>
          </a:prstGeom>
          <a:noFill/>
        </p:spPr>
        <p:txBody>
          <a:bodyPr wrap="none" rtlCol="0">
            <a:spAutoFit/>
          </a:bodyPr>
          <a:lstStyle/>
          <a:p>
            <a:r>
              <a:rPr lang="ru-RU" dirty="0"/>
              <a:t> </a:t>
            </a:r>
            <a:r>
              <a:rPr lang="en-FR" dirty="0"/>
              <a:t>N </a:t>
            </a:r>
            <a:r>
              <a:rPr lang="ru-RU" dirty="0"/>
              <a:t>&gt;&gt;</a:t>
            </a:r>
            <a:r>
              <a:rPr lang="en-US" dirty="0"/>
              <a:t> </a:t>
            </a:r>
            <a:r>
              <a:rPr lang="ru-RU" dirty="0"/>
              <a:t>1/</a:t>
            </a:r>
            <a:r>
              <a:rPr lang="en-US" dirty="0">
                <a:latin typeface="Symbol" pitchFamily="2" charset="2"/>
              </a:rPr>
              <a:t>m</a:t>
            </a:r>
            <a:endParaRPr lang="en-FR" dirty="0">
              <a:latin typeface="Symbol" pitchFamily="2" charset="2"/>
            </a:endParaRPr>
          </a:p>
        </p:txBody>
      </p:sp>
    </p:spTree>
    <p:extLst>
      <p:ext uri="{BB962C8B-B14F-4D97-AF65-F5344CB8AC3E}">
        <p14:creationId xmlns:p14="http://schemas.microsoft.com/office/powerpoint/2010/main" val="3382800339"/>
      </p:ext>
    </p:extLst>
  </p:cSld>
  <p:clrMapOvr>
    <a:masterClrMapping/>
  </p:clrMapOvr>
  <p:transition spd="slow" advTm="0">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57BD-4589-4742-9179-AD03B6274E82}"/>
              </a:ext>
            </a:extLst>
          </p:cNvPr>
          <p:cNvSpPr>
            <a:spLocks noGrp="1"/>
          </p:cNvSpPr>
          <p:nvPr>
            <p:ph type="title"/>
          </p:nvPr>
        </p:nvSpPr>
        <p:spPr/>
        <p:txBody>
          <a:bodyPr/>
          <a:lstStyle/>
          <a:p>
            <a:r>
              <a:rPr lang="ru-RU" dirty="0"/>
              <a:t>Выводы</a:t>
            </a:r>
            <a:endParaRPr lang="en-FR" dirty="0"/>
          </a:p>
        </p:txBody>
      </p:sp>
      <p:sp>
        <p:nvSpPr>
          <p:cNvPr id="3" name="Content Placeholder 2">
            <a:extLst>
              <a:ext uri="{FF2B5EF4-FFF2-40B4-BE49-F238E27FC236}">
                <a16:creationId xmlns:a16="http://schemas.microsoft.com/office/drawing/2014/main" id="{EF5C5213-212D-AC43-8203-22053602BAAF}"/>
              </a:ext>
            </a:extLst>
          </p:cNvPr>
          <p:cNvSpPr>
            <a:spLocks noGrp="1"/>
          </p:cNvSpPr>
          <p:nvPr>
            <p:ph idx="1"/>
          </p:nvPr>
        </p:nvSpPr>
        <p:spPr/>
        <p:txBody>
          <a:bodyPr>
            <a:normAutofit lnSpcReduction="10000"/>
          </a:bodyPr>
          <a:lstStyle/>
          <a:p>
            <a:r>
              <a:rPr lang="ru-RU" dirty="0"/>
              <a:t>Система имеет стационарное состояние</a:t>
            </a:r>
          </a:p>
          <a:p>
            <a:r>
              <a:rPr lang="ru-RU" dirty="0"/>
              <a:t>В реальной популяции, функция распределения доли мутантов очень широка </a:t>
            </a:r>
          </a:p>
          <a:p>
            <a:r>
              <a:rPr lang="ru-RU" dirty="0"/>
              <a:t>Без естественного отбора: Она симметрична и имеет </a:t>
            </a:r>
            <a:r>
              <a:rPr lang="en-US" dirty="0"/>
              <a:t>U </a:t>
            </a:r>
            <a:r>
              <a:rPr lang="ru-RU" dirty="0"/>
              <a:t>образную форму</a:t>
            </a:r>
          </a:p>
          <a:p>
            <a:r>
              <a:rPr lang="ru-RU" dirty="0"/>
              <a:t>С естественным отбором: Она локализована вблизи дикого типа и состоит из пика и экспоненциального хвоста</a:t>
            </a:r>
          </a:p>
          <a:p>
            <a:r>
              <a:rPr lang="ru-RU" dirty="0"/>
              <a:t>Монте Карло моделирование это подтверждает  </a:t>
            </a:r>
            <a:endParaRPr lang="en-FR" dirty="0"/>
          </a:p>
        </p:txBody>
      </p:sp>
    </p:spTree>
    <p:extLst>
      <p:ext uri="{BB962C8B-B14F-4D97-AF65-F5344CB8AC3E}">
        <p14:creationId xmlns:p14="http://schemas.microsoft.com/office/powerpoint/2010/main" val="523736726"/>
      </p:ext>
    </p:extLst>
  </p:cSld>
  <p:clrMapOvr>
    <a:masterClrMapping/>
  </p:clrMapOvr>
  <p:transition spd="slow" advTm="0">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57BD-4589-4742-9179-AD03B6274E82}"/>
              </a:ext>
            </a:extLst>
          </p:cNvPr>
          <p:cNvSpPr>
            <a:spLocks noGrp="1"/>
          </p:cNvSpPr>
          <p:nvPr>
            <p:ph type="title"/>
          </p:nvPr>
        </p:nvSpPr>
        <p:spPr/>
        <p:txBody>
          <a:bodyPr/>
          <a:lstStyle/>
          <a:p>
            <a:r>
              <a:rPr lang="ru-RU" dirty="0"/>
              <a:t>Спасибо!</a:t>
            </a:r>
            <a:endParaRPr lang="en-FR" dirty="0"/>
          </a:p>
        </p:txBody>
      </p:sp>
      <p:pic>
        <p:nvPicPr>
          <p:cNvPr id="9" name="Content Placeholder 8">
            <a:extLst>
              <a:ext uri="{FF2B5EF4-FFF2-40B4-BE49-F238E27FC236}">
                <a16:creationId xmlns:a16="http://schemas.microsoft.com/office/drawing/2014/main" id="{C222850F-7AB8-A44B-BDBB-668E9E231E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1612" y="2209800"/>
            <a:ext cx="3119926" cy="3916363"/>
          </a:xfrm>
        </p:spPr>
      </p:pic>
    </p:spTree>
    <p:extLst>
      <p:ext uri="{BB962C8B-B14F-4D97-AF65-F5344CB8AC3E}">
        <p14:creationId xmlns:p14="http://schemas.microsoft.com/office/powerpoint/2010/main" val="2415094465"/>
      </p:ext>
    </p:extLst>
  </p:cSld>
  <p:clrMapOvr>
    <a:masterClrMapping/>
  </p:clrMapOvr>
  <p:transition spd="slow" advTm="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00105-D9DF-664A-A925-E25A7134857D}"/>
              </a:ext>
            </a:extLst>
          </p:cNvPr>
          <p:cNvSpPr>
            <a:spLocks noGrp="1"/>
          </p:cNvSpPr>
          <p:nvPr>
            <p:ph type="title"/>
          </p:nvPr>
        </p:nvSpPr>
        <p:spPr/>
        <p:txBody>
          <a:bodyPr/>
          <a:lstStyle/>
          <a:p>
            <a:r>
              <a:rPr lang="ru-RU" dirty="0"/>
              <a:t>План лекции</a:t>
            </a:r>
            <a:endParaRPr lang="en-FR" dirty="0"/>
          </a:p>
        </p:txBody>
      </p:sp>
      <p:sp>
        <p:nvSpPr>
          <p:cNvPr id="3" name="Content Placeholder 2">
            <a:extLst>
              <a:ext uri="{FF2B5EF4-FFF2-40B4-BE49-F238E27FC236}">
                <a16:creationId xmlns:a16="http://schemas.microsoft.com/office/drawing/2014/main" id="{BE26ADF5-3DB4-3A47-A17E-1C285E7BC398}"/>
              </a:ext>
            </a:extLst>
          </p:cNvPr>
          <p:cNvSpPr>
            <a:spLocks noGrp="1"/>
          </p:cNvSpPr>
          <p:nvPr>
            <p:ph idx="1"/>
          </p:nvPr>
        </p:nvSpPr>
        <p:spPr>
          <a:xfrm>
            <a:off x="457199" y="2209800"/>
            <a:ext cx="6964018" cy="3916363"/>
          </a:xfrm>
        </p:spPr>
        <p:txBody>
          <a:bodyPr/>
          <a:lstStyle/>
          <a:p>
            <a:r>
              <a:rPr lang="ru-RU" b="1" dirty="0">
                <a:solidFill>
                  <a:srgbClr val="0070C0"/>
                </a:solidFill>
              </a:rPr>
              <a:t> Контрольная 10 мин</a:t>
            </a:r>
          </a:p>
          <a:p>
            <a:r>
              <a:rPr lang="ru-RU" b="1" dirty="0">
                <a:solidFill>
                  <a:srgbClr val="0070C0"/>
                </a:solidFill>
              </a:rPr>
              <a:t>В предыдущей серии</a:t>
            </a:r>
          </a:p>
          <a:p>
            <a:r>
              <a:rPr lang="ru-RU" b="1" dirty="0">
                <a:solidFill>
                  <a:srgbClr val="0070C0"/>
                </a:solidFill>
              </a:rPr>
              <a:t>Стохастическое стационарное состояние  конечной популяции</a:t>
            </a:r>
          </a:p>
          <a:p>
            <a:endParaRPr lang="ru-RU" dirty="0"/>
          </a:p>
          <a:p>
            <a:pPr lvl="1"/>
            <a:endParaRPr lang="ru-RU" dirty="0"/>
          </a:p>
          <a:p>
            <a:pPr lvl="1"/>
            <a:endParaRPr lang="ru-RU" dirty="0"/>
          </a:p>
          <a:p>
            <a:pPr lvl="1"/>
            <a:endParaRPr lang="en-FR" dirty="0"/>
          </a:p>
        </p:txBody>
      </p:sp>
    </p:spTree>
    <p:extLst>
      <p:ext uri="{BB962C8B-B14F-4D97-AF65-F5344CB8AC3E}">
        <p14:creationId xmlns:p14="http://schemas.microsoft.com/office/powerpoint/2010/main" val="1539651972"/>
      </p:ext>
    </p:extLst>
  </p:cSld>
  <p:clrMapOvr>
    <a:masterClrMapping/>
  </p:clrMapOvr>
  <p:transition spd="slow" advTm="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7FCCE-851D-D546-9A28-8744008AB62A}"/>
              </a:ext>
            </a:extLst>
          </p:cNvPr>
          <p:cNvSpPr>
            <a:spLocks noGrp="1"/>
          </p:cNvSpPr>
          <p:nvPr>
            <p:ph type="title"/>
          </p:nvPr>
        </p:nvSpPr>
        <p:spPr/>
        <p:txBody>
          <a:bodyPr/>
          <a:lstStyle/>
          <a:p>
            <a:r>
              <a:rPr lang="ru-RU" dirty="0"/>
              <a:t>Не будь как </a:t>
            </a:r>
            <a:r>
              <a:rPr lang="ru-RU" dirty="0" err="1"/>
              <a:t>Додо</a:t>
            </a:r>
            <a:r>
              <a:rPr lang="ru-RU" dirty="0"/>
              <a:t>!</a:t>
            </a:r>
            <a:br>
              <a:rPr lang="ru-RU" dirty="0"/>
            </a:br>
            <a:r>
              <a:rPr lang="ru-RU" sz="2400" dirty="0"/>
              <a:t> </a:t>
            </a:r>
            <a:r>
              <a:rPr lang="en-US" sz="2400" dirty="0"/>
              <a:t>(10 </a:t>
            </a:r>
            <a:r>
              <a:rPr lang="ru-RU" sz="2400" dirty="0"/>
              <a:t>минут)</a:t>
            </a:r>
            <a:r>
              <a:rPr lang="en-US" sz="2400" dirty="0"/>
              <a:t> </a:t>
            </a:r>
            <a:br>
              <a:rPr lang="ru-RU" sz="1800" dirty="0"/>
            </a:br>
            <a:endParaRPr lang="en-FR" dirty="0"/>
          </a:p>
        </p:txBody>
      </p:sp>
      <p:pic>
        <p:nvPicPr>
          <p:cNvPr id="5" name="Picture 4">
            <a:extLst>
              <a:ext uri="{FF2B5EF4-FFF2-40B4-BE49-F238E27FC236}">
                <a16:creationId xmlns:a16="http://schemas.microsoft.com/office/drawing/2014/main" id="{13F697B2-DA72-664E-8BFF-F1B4604DC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596" y="2371024"/>
            <a:ext cx="3479800" cy="3873500"/>
          </a:xfrm>
          <a:prstGeom prst="rect">
            <a:avLst/>
          </a:prstGeom>
        </p:spPr>
      </p:pic>
    </p:spTree>
    <p:extLst>
      <p:ext uri="{BB962C8B-B14F-4D97-AF65-F5344CB8AC3E}">
        <p14:creationId xmlns:p14="http://schemas.microsoft.com/office/powerpoint/2010/main" val="403934170"/>
      </p:ext>
    </p:extLst>
  </p:cSld>
  <p:clrMapOvr>
    <a:masterClrMapping/>
  </p:clrMapOvr>
  <p:transition spd="slow" advTm="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6426-4CF2-5747-98DC-B33150AAD2CB}"/>
              </a:ext>
            </a:extLst>
          </p:cNvPr>
          <p:cNvSpPr>
            <a:spLocks noGrp="1"/>
          </p:cNvSpPr>
          <p:nvPr>
            <p:ph type="title"/>
          </p:nvPr>
        </p:nvSpPr>
        <p:spPr/>
        <p:txBody>
          <a:bodyPr/>
          <a:lstStyle/>
          <a:p>
            <a:r>
              <a:rPr lang="ru-RU" dirty="0"/>
              <a:t>В предыдущей серии</a:t>
            </a:r>
            <a:endParaRPr lang="en-FR" dirty="0"/>
          </a:p>
        </p:txBody>
      </p:sp>
    </p:spTree>
    <p:extLst>
      <p:ext uri="{BB962C8B-B14F-4D97-AF65-F5344CB8AC3E}">
        <p14:creationId xmlns:p14="http://schemas.microsoft.com/office/powerpoint/2010/main" val="797832793"/>
      </p:ext>
    </p:extLst>
  </p:cSld>
  <p:clrMapOvr>
    <a:masterClrMapping/>
  </p:clrMapOvr>
  <p:transition spd="slow" advTm="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A1AE-E1C9-C843-B5A8-82C8A69D8E11}"/>
              </a:ext>
            </a:extLst>
          </p:cNvPr>
          <p:cNvSpPr>
            <a:spLocks noGrp="1"/>
          </p:cNvSpPr>
          <p:nvPr>
            <p:ph type="title"/>
          </p:nvPr>
        </p:nvSpPr>
        <p:spPr>
          <a:xfrm>
            <a:off x="152580" y="243363"/>
            <a:ext cx="6812995" cy="1143000"/>
          </a:xfrm>
        </p:spPr>
        <p:txBody>
          <a:bodyPr/>
          <a:lstStyle/>
          <a:p>
            <a:r>
              <a:rPr lang="ru-RU" dirty="0" err="1"/>
              <a:t>Гетерозиготность</a:t>
            </a:r>
            <a:r>
              <a:rPr lang="ru-RU" dirty="0"/>
              <a:t> ВИЧ внутри и между пациентами</a:t>
            </a:r>
            <a:endParaRPr lang="en-FR" dirty="0"/>
          </a:p>
        </p:txBody>
      </p:sp>
      <p:sp>
        <p:nvSpPr>
          <p:cNvPr id="9" name="TextBox 8">
            <a:extLst>
              <a:ext uri="{FF2B5EF4-FFF2-40B4-BE49-F238E27FC236}">
                <a16:creationId xmlns:a16="http://schemas.microsoft.com/office/drawing/2014/main" id="{185A70AF-F2A2-5C48-A93C-9B8541BBE1ED}"/>
              </a:ext>
            </a:extLst>
          </p:cNvPr>
          <p:cNvSpPr txBox="1"/>
          <p:nvPr/>
        </p:nvSpPr>
        <p:spPr>
          <a:xfrm>
            <a:off x="6398191" y="2191255"/>
            <a:ext cx="1260764" cy="369332"/>
          </a:xfrm>
          <a:prstGeom prst="rect">
            <a:avLst/>
          </a:prstGeom>
          <a:noFill/>
        </p:spPr>
        <p:txBody>
          <a:bodyPr wrap="square" rtlCol="0">
            <a:spAutoFit/>
          </a:bodyPr>
          <a:lstStyle/>
          <a:p>
            <a:r>
              <a:rPr lang="ru-RU" dirty="0"/>
              <a:t>Т</a:t>
            </a:r>
            <a:r>
              <a:rPr lang="en-US" dirty="0"/>
              <a:t> = 2 f(1-f)</a:t>
            </a:r>
            <a:endParaRPr lang="en-FR" dirty="0"/>
          </a:p>
        </p:txBody>
      </p:sp>
      <p:pic>
        <p:nvPicPr>
          <p:cNvPr id="13" name="Content Placeholder 12">
            <a:extLst>
              <a:ext uri="{FF2B5EF4-FFF2-40B4-BE49-F238E27FC236}">
                <a16:creationId xmlns:a16="http://schemas.microsoft.com/office/drawing/2014/main" id="{CB1C4434-BB17-594C-AABF-19385327B2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60824" y="2506608"/>
            <a:ext cx="3531441" cy="2956346"/>
          </a:xfrm>
        </p:spPr>
      </p:pic>
      <p:pic>
        <p:nvPicPr>
          <p:cNvPr id="6" name="Picture 5">
            <a:extLst>
              <a:ext uri="{FF2B5EF4-FFF2-40B4-BE49-F238E27FC236}">
                <a16:creationId xmlns:a16="http://schemas.microsoft.com/office/drawing/2014/main" id="{15D3AB66-2CC2-8140-9A15-C6E6B8F2A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894" y="2863988"/>
            <a:ext cx="4152949" cy="2322836"/>
          </a:xfrm>
          <a:prstGeom prst="rect">
            <a:avLst/>
          </a:prstGeom>
        </p:spPr>
      </p:pic>
      <p:sp>
        <p:nvSpPr>
          <p:cNvPr id="7" name="Oval 6">
            <a:extLst>
              <a:ext uri="{FF2B5EF4-FFF2-40B4-BE49-F238E27FC236}">
                <a16:creationId xmlns:a16="http://schemas.microsoft.com/office/drawing/2014/main" id="{CF333CAA-B751-EB45-B907-2583F761C793}"/>
              </a:ext>
            </a:extLst>
          </p:cNvPr>
          <p:cNvSpPr/>
          <p:nvPr/>
        </p:nvSpPr>
        <p:spPr>
          <a:xfrm>
            <a:off x="2155122" y="4222878"/>
            <a:ext cx="307571" cy="598516"/>
          </a:xfrm>
          <a:prstGeom prst="ellipse">
            <a:avLst/>
          </a:prstGeom>
          <a:solidFill>
            <a:schemeClr val="accent1">
              <a:alpha val="1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8" name="TextBox 7">
            <a:extLst>
              <a:ext uri="{FF2B5EF4-FFF2-40B4-BE49-F238E27FC236}">
                <a16:creationId xmlns:a16="http://schemas.microsoft.com/office/drawing/2014/main" id="{AEA0B749-5021-5C4F-8084-6777ABE2029F}"/>
              </a:ext>
            </a:extLst>
          </p:cNvPr>
          <p:cNvSpPr txBox="1"/>
          <p:nvPr/>
        </p:nvSpPr>
        <p:spPr>
          <a:xfrm>
            <a:off x="660716" y="2375921"/>
            <a:ext cx="2459328" cy="369332"/>
          </a:xfrm>
          <a:prstGeom prst="rect">
            <a:avLst/>
          </a:prstGeom>
          <a:noFill/>
        </p:spPr>
        <p:txBody>
          <a:bodyPr wrap="none" rtlCol="0">
            <a:spAutoFit/>
          </a:bodyPr>
          <a:lstStyle/>
          <a:p>
            <a:r>
              <a:rPr lang="ru-RU" dirty="0"/>
              <a:t>Позиция в протеазе</a:t>
            </a:r>
            <a:endParaRPr lang="en-FR" dirty="0"/>
          </a:p>
        </p:txBody>
      </p:sp>
      <p:sp>
        <p:nvSpPr>
          <p:cNvPr id="29" name="TextBox 28">
            <a:extLst>
              <a:ext uri="{FF2B5EF4-FFF2-40B4-BE49-F238E27FC236}">
                <a16:creationId xmlns:a16="http://schemas.microsoft.com/office/drawing/2014/main" id="{9609CED3-1E61-434E-9590-F58B42C89DAC}"/>
              </a:ext>
            </a:extLst>
          </p:cNvPr>
          <p:cNvSpPr txBox="1"/>
          <p:nvPr/>
        </p:nvSpPr>
        <p:spPr>
          <a:xfrm rot="16200000">
            <a:off x="-637540" y="3635908"/>
            <a:ext cx="1949573" cy="369332"/>
          </a:xfrm>
          <a:prstGeom prst="rect">
            <a:avLst/>
          </a:prstGeom>
          <a:noFill/>
        </p:spPr>
        <p:txBody>
          <a:bodyPr wrap="none" rtlCol="0">
            <a:spAutoFit/>
          </a:bodyPr>
          <a:lstStyle/>
          <a:p>
            <a:r>
              <a:rPr lang="ru-RU" dirty="0"/>
              <a:t>Разные </a:t>
            </a:r>
            <a:r>
              <a:rPr lang="ru-RU" dirty="0" err="1"/>
              <a:t>изоляты</a:t>
            </a:r>
            <a:endParaRPr lang="en-FR" dirty="0"/>
          </a:p>
        </p:txBody>
      </p:sp>
      <p:sp>
        <p:nvSpPr>
          <p:cNvPr id="30" name="TextBox 29">
            <a:extLst>
              <a:ext uri="{FF2B5EF4-FFF2-40B4-BE49-F238E27FC236}">
                <a16:creationId xmlns:a16="http://schemas.microsoft.com/office/drawing/2014/main" id="{9E097F61-F5F7-0141-9677-8A92CFFF4D8B}"/>
              </a:ext>
            </a:extLst>
          </p:cNvPr>
          <p:cNvSpPr txBox="1"/>
          <p:nvPr/>
        </p:nvSpPr>
        <p:spPr>
          <a:xfrm>
            <a:off x="6196162" y="5650929"/>
            <a:ext cx="1804838" cy="369332"/>
          </a:xfrm>
          <a:prstGeom prst="rect">
            <a:avLst/>
          </a:prstGeom>
          <a:noFill/>
        </p:spPr>
        <p:txBody>
          <a:bodyPr wrap="square" rtlCol="0">
            <a:spAutoFit/>
          </a:bodyPr>
          <a:lstStyle/>
          <a:p>
            <a:r>
              <a:rPr lang="ru-RU" dirty="0"/>
              <a:t>Т</a:t>
            </a:r>
            <a:r>
              <a:rPr lang="en-US" baseline="-25000" dirty="0"/>
              <a:t>12</a:t>
            </a:r>
            <a:r>
              <a:rPr lang="en-US" dirty="0"/>
              <a:t> = 2 f</a:t>
            </a:r>
            <a:r>
              <a:rPr lang="en-US" baseline="-25000" dirty="0"/>
              <a:t>1</a:t>
            </a:r>
            <a:r>
              <a:rPr lang="en-US" dirty="0"/>
              <a:t>(1-f</a:t>
            </a:r>
            <a:r>
              <a:rPr lang="en-US" baseline="-25000" dirty="0"/>
              <a:t>2</a:t>
            </a:r>
            <a:r>
              <a:rPr lang="en-US" dirty="0"/>
              <a:t>)</a:t>
            </a:r>
            <a:endParaRPr lang="en-FR" dirty="0"/>
          </a:p>
        </p:txBody>
      </p:sp>
    </p:spTree>
    <p:extLst>
      <p:ext uri="{BB962C8B-B14F-4D97-AF65-F5344CB8AC3E}">
        <p14:creationId xmlns:p14="http://schemas.microsoft.com/office/powerpoint/2010/main" val="3292059423"/>
      </p:ext>
    </p:extLst>
  </p:cSld>
  <p:clrMapOvr>
    <a:masterClrMapping/>
  </p:clrMapOvr>
  <p:transition spd="slow" advTm="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p:txBody>
          <a:bodyPr/>
          <a:lstStyle/>
          <a:p>
            <a:r>
              <a:rPr lang="ru-RU" dirty="0"/>
              <a:t>Реверсия мутантов внутри пациента </a:t>
            </a:r>
            <a:r>
              <a:rPr lang="ru-RU" dirty="0" err="1"/>
              <a:t>обьясняет</a:t>
            </a:r>
            <a:r>
              <a:rPr lang="ru-RU" dirty="0"/>
              <a:t> высокую  </a:t>
            </a:r>
            <a:r>
              <a:rPr lang="ru-RU" dirty="0" err="1"/>
              <a:t>гетерозиготность</a:t>
            </a:r>
            <a:endParaRPr lang="en-FR" dirty="0"/>
          </a:p>
        </p:txBody>
      </p:sp>
      <p:pic>
        <p:nvPicPr>
          <p:cNvPr id="6" name="Content Placeholder 5">
            <a:extLst>
              <a:ext uri="{FF2B5EF4-FFF2-40B4-BE49-F238E27FC236}">
                <a16:creationId xmlns:a16="http://schemas.microsoft.com/office/drawing/2014/main" id="{27EA4358-88E1-B741-A981-1535421496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7665" y="2192547"/>
            <a:ext cx="4070550" cy="3916363"/>
          </a:xfrm>
        </p:spPr>
      </p:pic>
      <p:sp>
        <p:nvSpPr>
          <p:cNvPr id="3" name="TextBox 2">
            <a:extLst>
              <a:ext uri="{FF2B5EF4-FFF2-40B4-BE49-F238E27FC236}">
                <a16:creationId xmlns:a16="http://schemas.microsoft.com/office/drawing/2014/main" id="{E9373A2D-CDF1-A04C-B8C4-D0DF5C471CA5}"/>
              </a:ext>
            </a:extLst>
          </p:cNvPr>
          <p:cNvSpPr txBox="1"/>
          <p:nvPr/>
        </p:nvSpPr>
        <p:spPr>
          <a:xfrm>
            <a:off x="5876670" y="3135065"/>
            <a:ext cx="3228769" cy="2031325"/>
          </a:xfrm>
          <a:prstGeom prst="rect">
            <a:avLst/>
          </a:prstGeom>
          <a:noFill/>
        </p:spPr>
        <p:txBody>
          <a:bodyPr wrap="none" rtlCol="0">
            <a:spAutoFit/>
          </a:bodyPr>
          <a:lstStyle/>
          <a:p>
            <a:r>
              <a:rPr lang="ru-RU" dirty="0"/>
              <a:t>Дано: </a:t>
            </a:r>
          </a:p>
          <a:p>
            <a:r>
              <a:rPr lang="ru-RU" dirty="0"/>
              <a:t>скорость мутации 10</a:t>
            </a:r>
            <a:r>
              <a:rPr lang="ru-RU" baseline="30000" dirty="0"/>
              <a:t>-5</a:t>
            </a:r>
          </a:p>
          <a:p>
            <a:r>
              <a:rPr lang="ru-RU" dirty="0"/>
              <a:t>скорость ротации ½ день,</a:t>
            </a:r>
          </a:p>
          <a:p>
            <a:r>
              <a:rPr lang="ru-RU" dirty="0"/>
              <a:t>среднее время 5 лет</a:t>
            </a:r>
          </a:p>
          <a:p>
            <a:endParaRPr lang="ru-RU" dirty="0"/>
          </a:p>
          <a:p>
            <a:r>
              <a:rPr lang="ru-RU" dirty="0"/>
              <a:t>Подгонка: </a:t>
            </a:r>
            <a:r>
              <a:rPr lang="ru-RU" dirty="0" err="1"/>
              <a:t>s</a:t>
            </a:r>
            <a:r>
              <a:rPr lang="en-US" dirty="0"/>
              <a:t>=0.008</a:t>
            </a:r>
            <a:r>
              <a:rPr lang="ru-RU" dirty="0"/>
              <a:t> </a:t>
            </a:r>
          </a:p>
          <a:p>
            <a:endParaRPr lang="en-FR" dirty="0"/>
          </a:p>
        </p:txBody>
      </p:sp>
      <p:sp>
        <p:nvSpPr>
          <p:cNvPr id="7" name="TextBox 6">
            <a:extLst>
              <a:ext uri="{FF2B5EF4-FFF2-40B4-BE49-F238E27FC236}">
                <a16:creationId xmlns:a16="http://schemas.microsoft.com/office/drawing/2014/main" id="{2E1EE31B-0C70-2946-95F3-7E6685A5980F}"/>
              </a:ext>
            </a:extLst>
          </p:cNvPr>
          <p:cNvSpPr txBox="1"/>
          <p:nvPr/>
        </p:nvSpPr>
        <p:spPr>
          <a:xfrm>
            <a:off x="5876670" y="2226900"/>
            <a:ext cx="1260764" cy="369332"/>
          </a:xfrm>
          <a:prstGeom prst="rect">
            <a:avLst/>
          </a:prstGeom>
          <a:noFill/>
        </p:spPr>
        <p:txBody>
          <a:bodyPr wrap="square" rtlCol="0">
            <a:spAutoFit/>
          </a:bodyPr>
          <a:lstStyle/>
          <a:p>
            <a:r>
              <a:rPr lang="ru-RU" dirty="0"/>
              <a:t>Т</a:t>
            </a:r>
            <a:r>
              <a:rPr lang="en-US" dirty="0"/>
              <a:t> = 2 f(1-f)</a:t>
            </a:r>
            <a:endParaRPr lang="en-FR" dirty="0"/>
          </a:p>
        </p:txBody>
      </p:sp>
    </p:spTree>
    <p:extLst>
      <p:ext uri="{BB962C8B-B14F-4D97-AF65-F5344CB8AC3E}">
        <p14:creationId xmlns:p14="http://schemas.microsoft.com/office/powerpoint/2010/main" val="2859153692"/>
      </p:ext>
    </p:extLst>
  </p:cSld>
  <p:clrMapOvr>
    <a:masterClrMapping/>
  </p:clrMapOvr>
  <p:transition spd="slow" advTm="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p:txBody>
          <a:bodyPr/>
          <a:lstStyle/>
          <a:p>
            <a:r>
              <a:rPr lang="ru-RU" dirty="0"/>
              <a:t>Почему так много полиморфных локусов?!</a:t>
            </a:r>
            <a:endParaRPr lang="en-FR" dirty="0"/>
          </a:p>
        </p:txBody>
      </p:sp>
      <p:pic>
        <p:nvPicPr>
          <p:cNvPr id="4" name="Content Placeholder 8">
            <a:extLst>
              <a:ext uri="{FF2B5EF4-FFF2-40B4-BE49-F238E27FC236}">
                <a16:creationId xmlns:a16="http://schemas.microsoft.com/office/drawing/2014/main" id="{2BE78FE8-4A90-8D42-A4F1-B506C87BD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686" y="3193798"/>
            <a:ext cx="6088936" cy="3213605"/>
          </a:xfrm>
          <a:prstGeom prst="rect">
            <a:avLst/>
          </a:prstGeom>
        </p:spPr>
      </p:pic>
      <p:sp>
        <p:nvSpPr>
          <p:cNvPr id="7" name="TextBox 6">
            <a:extLst>
              <a:ext uri="{FF2B5EF4-FFF2-40B4-BE49-F238E27FC236}">
                <a16:creationId xmlns:a16="http://schemas.microsoft.com/office/drawing/2014/main" id="{451A4757-7E73-354F-A890-3EDAC6CFF785}"/>
              </a:ext>
            </a:extLst>
          </p:cNvPr>
          <p:cNvSpPr txBox="1"/>
          <p:nvPr/>
        </p:nvSpPr>
        <p:spPr>
          <a:xfrm>
            <a:off x="1333184" y="2440933"/>
            <a:ext cx="5727939" cy="646331"/>
          </a:xfrm>
          <a:prstGeom prst="rect">
            <a:avLst/>
          </a:prstGeom>
          <a:noFill/>
        </p:spPr>
        <p:txBody>
          <a:bodyPr wrap="square" rtlCol="0">
            <a:spAutoFit/>
          </a:bodyPr>
          <a:lstStyle/>
          <a:p>
            <a:r>
              <a:rPr lang="ru-RU" dirty="0"/>
              <a:t>Ко инфекции подавляют накопление невыгодных мутантов</a:t>
            </a:r>
            <a:endParaRPr lang="en-FR" dirty="0"/>
          </a:p>
        </p:txBody>
      </p:sp>
      <p:sp>
        <p:nvSpPr>
          <p:cNvPr id="3" name="Oval 2">
            <a:extLst>
              <a:ext uri="{FF2B5EF4-FFF2-40B4-BE49-F238E27FC236}">
                <a16:creationId xmlns:a16="http://schemas.microsoft.com/office/drawing/2014/main" id="{D93BEC59-2ADF-6D4A-AD4C-94F427FA19D4}"/>
              </a:ext>
            </a:extLst>
          </p:cNvPr>
          <p:cNvSpPr/>
          <p:nvPr/>
        </p:nvSpPr>
        <p:spPr>
          <a:xfrm>
            <a:off x="3860800" y="4495800"/>
            <a:ext cx="3380822" cy="914400"/>
          </a:xfrm>
          <a:prstGeom prst="ellipse">
            <a:avLst/>
          </a:prstGeom>
          <a:solidFill>
            <a:srgbClr val="FF0000">
              <a:alpha val="3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Tree>
    <p:extLst>
      <p:ext uri="{BB962C8B-B14F-4D97-AF65-F5344CB8AC3E}">
        <p14:creationId xmlns:p14="http://schemas.microsoft.com/office/powerpoint/2010/main" val="2606029077"/>
      </p:ext>
    </p:extLst>
  </p:cSld>
  <p:clrMapOvr>
    <a:masterClrMapping/>
  </p:clrMapOvr>
  <p:transition spd="slow" advTm="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83F97-A566-EC45-9CE2-DDD9876DD3E9}"/>
              </a:ext>
            </a:extLst>
          </p:cNvPr>
          <p:cNvSpPr>
            <a:spLocks noGrp="1"/>
          </p:cNvSpPr>
          <p:nvPr>
            <p:ph type="title"/>
          </p:nvPr>
        </p:nvSpPr>
        <p:spPr/>
        <p:txBody>
          <a:bodyPr/>
          <a:lstStyle/>
          <a:p>
            <a:r>
              <a:rPr lang="ru-RU" dirty="0"/>
              <a:t>Ответ </a:t>
            </a:r>
            <a:r>
              <a:rPr lang="en-US" dirty="0"/>
              <a:t> </a:t>
            </a:r>
            <a:endParaRPr lang="en-FR" dirty="0"/>
          </a:p>
        </p:txBody>
      </p:sp>
      <p:sp>
        <p:nvSpPr>
          <p:cNvPr id="3" name="Content Placeholder 2">
            <a:extLst>
              <a:ext uri="{FF2B5EF4-FFF2-40B4-BE49-F238E27FC236}">
                <a16:creationId xmlns:a16="http://schemas.microsoft.com/office/drawing/2014/main" id="{66CF8489-0E4F-024C-8221-EE33CE631A0C}"/>
              </a:ext>
            </a:extLst>
          </p:cNvPr>
          <p:cNvSpPr>
            <a:spLocks noGrp="1"/>
          </p:cNvSpPr>
          <p:nvPr>
            <p:ph idx="1"/>
          </p:nvPr>
        </p:nvSpPr>
        <p:spPr/>
        <p:txBody>
          <a:bodyPr/>
          <a:lstStyle/>
          <a:p>
            <a:r>
              <a:rPr lang="ru-RU" dirty="0"/>
              <a:t>Изменение среды (иммунный отклик) меняет знак мутаций на некоторых локусах  и делает их выгодными</a:t>
            </a:r>
          </a:p>
          <a:p>
            <a:r>
              <a:rPr lang="ru-RU" dirty="0"/>
              <a:t>Фиксация первичных мутаций меняет знак мутаций на других локусах  (</a:t>
            </a:r>
            <a:r>
              <a:rPr lang="ru-RU" dirty="0" err="1"/>
              <a:t>эпистаз</a:t>
            </a:r>
            <a:r>
              <a:rPr lang="ru-RU" dirty="0"/>
              <a:t>)</a:t>
            </a:r>
            <a:endParaRPr lang="en-US" dirty="0"/>
          </a:p>
          <a:p>
            <a:r>
              <a:rPr lang="en-US" dirty="0"/>
              <a:t>To </a:t>
            </a:r>
            <a:r>
              <a:rPr lang="ru-RU" dirty="0"/>
              <a:t>же и при миграции животных</a:t>
            </a:r>
            <a:endParaRPr lang="en-FR" dirty="0"/>
          </a:p>
        </p:txBody>
      </p:sp>
    </p:spTree>
    <p:extLst>
      <p:ext uri="{BB962C8B-B14F-4D97-AF65-F5344CB8AC3E}">
        <p14:creationId xmlns:p14="http://schemas.microsoft.com/office/powerpoint/2010/main" val="493445577"/>
      </p:ext>
    </p:extLst>
  </p:cSld>
  <p:clrMapOvr>
    <a:masterClrMapping/>
  </p:clrMapOvr>
  <p:transition spd="slow" advTm="0">
    <p:push dir="u"/>
  </p:transition>
</p:sld>
</file>

<file path=ppt/theme/theme1.xml><?xml version="1.0" encoding="utf-8"?>
<a:theme xmlns:a="http://schemas.openxmlformats.org/drawingml/2006/main" name="Plaza">
  <a:themeElements>
    <a:clrScheme name="Plaza">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Plaza.thmx</Template>
  <TotalTime>2966</TotalTime>
  <Words>1381</Words>
  <Application>Microsoft Macintosh PowerPoint</Application>
  <PresentationFormat>On-screen Show (4:3)</PresentationFormat>
  <Paragraphs>133</Paragraphs>
  <Slides>28</Slides>
  <Notes>10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Cambria</vt:lpstr>
      <vt:lpstr>Century Gothic</vt:lpstr>
      <vt:lpstr>Symbol</vt:lpstr>
      <vt:lpstr>Wingdings 2</vt:lpstr>
      <vt:lpstr>Plaza</vt:lpstr>
      <vt:lpstr>Законы эволюции</vt:lpstr>
      <vt:lpstr>Законы эволюции</vt:lpstr>
      <vt:lpstr>План лекции</vt:lpstr>
      <vt:lpstr>Не будь как Додо!  (10 минут)  </vt:lpstr>
      <vt:lpstr>В предыдущей серии</vt:lpstr>
      <vt:lpstr>Гетерозиготность ВИЧ внутри и между пациентами</vt:lpstr>
      <vt:lpstr>Реверсия мутантов внутри пациента обьясняет высокую  гетерозиготность</vt:lpstr>
      <vt:lpstr>Почему так много полиморфных локусов?!</vt:lpstr>
      <vt:lpstr>Ответ  </vt:lpstr>
      <vt:lpstr> Эпистаз </vt:lpstr>
      <vt:lpstr> Эпистаз и фитнесс </vt:lpstr>
      <vt:lpstr>Побег от иммунного отклика и  каскад компенсирующих мутаций</vt:lpstr>
      <vt:lpstr>Случайный дрейф, отбор, и мутация</vt:lpstr>
      <vt:lpstr>Уравнение Колмогорова (Фоккера-Планка)</vt:lpstr>
      <vt:lpstr>Уточненное уравнение  Колмогорова</vt:lpstr>
      <vt:lpstr>Уравнение Колмогорова через поток вероятности</vt:lpstr>
      <vt:lpstr>Стационарное состояние</vt:lpstr>
      <vt:lpstr>Стационарное состояние</vt:lpstr>
      <vt:lpstr>Стационарное состояние при отсутствии отбора s=0</vt:lpstr>
      <vt:lpstr>Стационарное состояние с ест. отбором s &gt;&gt; m</vt:lpstr>
      <vt:lpstr>Стохастическое моделирование методом  Монте Карло (Wright Fisher)</vt:lpstr>
      <vt:lpstr> Монте Карло при отсутствии  ест. отбора (s=0)</vt:lpstr>
      <vt:lpstr> Сравнение с аналиточеским результатом</vt:lpstr>
      <vt:lpstr>Монте Карло с ест. отбором (s &gt;&gt; m)  начиная с дикого типа, f(0)=0</vt:lpstr>
      <vt:lpstr>Сравнение с аналитическим результатом</vt:lpstr>
      <vt:lpstr>Монте Карло с ест. отбором начиная с чистого мутанта   f(0)=1</vt:lpstr>
      <vt:lpstr>Выводы</vt:lpstr>
      <vt:lpstr>Спасибо!</vt:lpstr>
    </vt:vector>
  </TitlesOfParts>
  <Company>UCSD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Igor Rouzine</dc:creator>
  <cp:lastModifiedBy>ivan4995@gmail.com</cp:lastModifiedBy>
  <cp:revision>471</cp:revision>
  <dcterms:created xsi:type="dcterms:W3CDTF">2017-09-05T00:08:04Z</dcterms:created>
  <dcterms:modified xsi:type="dcterms:W3CDTF">2021-09-25T23:55:46Z</dcterms:modified>
</cp:coreProperties>
</file>